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 name="Shape 23"/>
        <p:cNvGrpSpPr/>
        <p:nvPr/>
      </p:nvGrpSpPr>
      <p:grpSpPr>
        <a:xfrm>
          <a:off x="0" y="0"/>
          <a:ext cx="0" cy="0"/>
          <a:chOff x="0" y="0"/>
          <a:chExt cx="0" cy="0"/>
        </a:xfrm>
      </p:grpSpPr>
      <p:sp>
        <p:nvSpPr>
          <p:cNvPr id="24" name="Shape 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 name="Shape 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Encourage viewers to visit the website and/or download the app so that they can participate in the presentation.  Reminder that contact information is displayed, so entering inaccurate contact info is fine, but for the demonstration, it would be really cool if everyone used their real names.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Away Team is designed around the idea of a team - a team is a group of people that have some common goal or need to share information.  To keep the system flexible, any user can belong to several teams at once and freely switch between them.</a:t>
            </a:r>
          </a:p>
          <a:p>
            <a:pPr lvl="0" rtl="0">
              <a:spcBef>
                <a:spcPts val="0"/>
              </a:spcBef>
              <a:buNone/>
            </a:pPr>
            <a:r>
              <a:rPr lang="en"/>
              <a:t>(click)</a:t>
            </a:r>
          </a:p>
          <a:p>
            <a:pPr lvl="0" rtl="0">
              <a:spcBef>
                <a:spcPts val="0"/>
              </a:spcBef>
              <a:buNone/>
            </a:pPr>
            <a:r>
              <a:rPr lang="en"/>
              <a:t>Users can join teams by selecting the menu option - there are public teams, which anyone can join immediately, and private teams, indicated by a lock that require permission from a team manager to join.  Selecting a private team will place a request that the manager can see.</a:t>
            </a:r>
          </a:p>
          <a:p>
            <a:pPr lvl="0" rtl="0">
              <a:spcBef>
                <a:spcPts val="0"/>
              </a:spcBef>
              <a:buNone/>
            </a:pPr>
            <a:r>
              <a:rPr lang="en"/>
              <a:t>(click)</a:t>
            </a:r>
          </a:p>
          <a:p>
            <a:pPr lvl="0" rtl="0">
              <a:spcBef>
                <a:spcPts val="0"/>
              </a:spcBef>
              <a:buNone/>
            </a:pPr>
            <a:r>
              <a:rPr lang="en"/>
              <a:t>You can also create your own teams - if it is private, the creator will become the manager of the team.  They will grant or deny permission for new members to join and can promote other managers to help them out.</a:t>
            </a:r>
          </a:p>
          <a:p>
            <a:pPr lvl="0" rtl="0">
              <a:spcBef>
                <a:spcPts val="0"/>
              </a:spcBef>
              <a:buNone/>
            </a:pPr>
            <a:r>
              <a:rPr lang="en"/>
              <a:t>(click)</a:t>
            </a:r>
          </a:p>
          <a:p>
            <a:pPr lvl="0">
              <a:spcBef>
                <a:spcPts val="0"/>
              </a:spcBef>
              <a:buNone/>
            </a:pPr>
            <a:r>
              <a:rPr lang="en"/>
              <a:t>Switching between teams you are a member of is accomplished simply by clicking on the team name dropdown at the top of the app window.  Private teams that membership has been requested for, but not granted yet show up grey.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web application has the same functionality as the app, but the interface is tailored for a web browser.</a:t>
            </a:r>
          </a:p>
          <a:p>
            <a:pPr lvl="0" rtl="0">
              <a:spcBef>
                <a:spcPts val="0"/>
              </a:spcBef>
              <a:buNone/>
            </a:pPr>
            <a:r>
              <a:rPr lang="en"/>
              <a:t>(click)</a:t>
            </a:r>
          </a:p>
          <a:p>
            <a:pPr lvl="0" rtl="0">
              <a:spcBef>
                <a:spcPts val="0"/>
              </a:spcBef>
              <a:buNone/>
            </a:pPr>
            <a:r>
              <a:rPr lang="en"/>
              <a:t>Joining a team is displayed in a sortable table.</a:t>
            </a:r>
          </a:p>
          <a:p>
            <a:pPr lvl="0" rtl="0">
              <a:spcBef>
                <a:spcPts val="0"/>
              </a:spcBef>
              <a:buNone/>
            </a:pPr>
            <a:r>
              <a:rPr lang="en"/>
              <a:t>(click)</a:t>
            </a:r>
          </a:p>
          <a:p>
            <a:pPr lvl="0" rtl="0">
              <a:spcBef>
                <a:spcPts val="0"/>
              </a:spcBef>
              <a:buNone/>
            </a:pPr>
            <a:r>
              <a:rPr lang="en"/>
              <a:t>When a user requests membership to a private team, the manager receives a notification in their interface that allows them to see all the requests for each team they manage and take action right from the notification.</a:t>
            </a:r>
          </a:p>
          <a:p>
            <a:pPr lvl="0" rtl="0">
              <a:spcBef>
                <a:spcPts val="0"/>
              </a:spcBef>
              <a:buNone/>
            </a:pPr>
            <a:r>
              <a:rPr lang="en"/>
              <a:t>(click)</a:t>
            </a:r>
          </a:p>
          <a:p>
            <a:pPr lvl="0">
              <a:spcBef>
                <a:spcPts val="0"/>
              </a:spcBef>
              <a:buNone/>
            </a:pPr>
            <a:r>
              <a:rPr lang="en"/>
              <a:t>Just like the app, a dropdown shows teams the user can switch to and pending memberships are non-selectable.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central functionality of Away Team is the ability to coordinate and share information with your team.</a:t>
            </a:r>
          </a:p>
          <a:p>
            <a:pPr lvl="0" rtl="0">
              <a:spcBef>
                <a:spcPts val="0"/>
              </a:spcBef>
              <a:buNone/>
            </a:pPr>
            <a:r>
              <a:rPr lang="en"/>
              <a:t>(click)</a:t>
            </a:r>
          </a:p>
          <a:p>
            <a:pPr lvl="0" rtl="0">
              <a:spcBef>
                <a:spcPts val="0"/>
              </a:spcBef>
              <a:buNone/>
            </a:pPr>
            <a:r>
              <a:rPr lang="en"/>
              <a:t>The Member List shows all the team members and a variety of contact options, including a button to contact the entire group with one click.</a:t>
            </a:r>
          </a:p>
          <a:p>
            <a:pPr lvl="0" rtl="0">
              <a:spcBef>
                <a:spcPts val="0"/>
              </a:spcBef>
              <a:buNone/>
            </a:pPr>
            <a:r>
              <a:rPr lang="en"/>
              <a:t>(click)</a:t>
            </a:r>
          </a:p>
          <a:p>
            <a:pPr lvl="0" rtl="0">
              <a:spcBef>
                <a:spcPts val="0"/>
              </a:spcBef>
              <a:buNone/>
            </a:pPr>
            <a:r>
              <a:rPr lang="en"/>
              <a:t>The Calendar shows an agenda of events and provides a shared schedule for the team.  Details can be added, along with locations for directions.</a:t>
            </a:r>
          </a:p>
          <a:p>
            <a:pPr lvl="0" rtl="0">
              <a:spcBef>
                <a:spcPts val="0"/>
              </a:spcBef>
              <a:buNone/>
            </a:pPr>
            <a:r>
              <a:rPr lang="en"/>
              <a:t>(click)</a:t>
            </a:r>
          </a:p>
          <a:p>
            <a:pPr lvl="0">
              <a:spcBef>
                <a:spcPts val="0"/>
              </a:spcBef>
              <a:buNone/>
            </a:pPr>
            <a:r>
              <a:rPr lang="en"/>
              <a:t>Tasks provides a “todo list” of goals for the team to complete.  Anyone can mark tasks complete with the check mark as they accomplish them.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Again, the web application has the same tools:</a:t>
            </a:r>
          </a:p>
          <a:p>
            <a:pPr lvl="0" rtl="0">
              <a:spcBef>
                <a:spcPts val="0"/>
              </a:spcBef>
              <a:buNone/>
            </a:pPr>
            <a:r>
              <a:rPr lang="en"/>
              <a:t>(click)</a:t>
            </a:r>
          </a:p>
          <a:p>
            <a:pPr lvl="0" rtl="0">
              <a:spcBef>
                <a:spcPts val="0"/>
              </a:spcBef>
              <a:buNone/>
            </a:pPr>
            <a:r>
              <a:rPr lang="en"/>
              <a:t>Members can be accessed along with a display of their most recent location.</a:t>
            </a:r>
          </a:p>
          <a:p>
            <a:pPr lvl="0" rtl="0">
              <a:spcBef>
                <a:spcPts val="0"/>
              </a:spcBef>
              <a:buNone/>
            </a:pPr>
            <a:r>
              <a:rPr lang="en"/>
              <a:t>(click)</a:t>
            </a:r>
          </a:p>
          <a:p>
            <a:pPr lvl="0" rtl="0">
              <a:spcBef>
                <a:spcPts val="0"/>
              </a:spcBef>
              <a:buNone/>
            </a:pPr>
            <a:r>
              <a:rPr lang="en"/>
              <a:t>The agenda view also shows the location on a map and the navigation link will open a full Google map view for directions and more details.</a:t>
            </a:r>
          </a:p>
          <a:p>
            <a:pPr lvl="0" rtl="0">
              <a:spcBef>
                <a:spcPts val="0"/>
              </a:spcBef>
              <a:buNone/>
            </a:pPr>
            <a:r>
              <a:rPr lang="en"/>
              <a:t>(click)</a:t>
            </a:r>
          </a:p>
          <a:p>
            <a:pPr lvl="0">
              <a:spcBef>
                <a:spcPts val="0"/>
              </a:spcBef>
              <a:buNone/>
            </a:pPr>
            <a:r>
              <a:rPr lang="en"/>
              <a:t>Tasks can be expanded to show more detail and are displayed as crossed out when 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An additional feature is the ability to track expenses.  Expenses are private and only the user that creates an expense can view them.  This can be used to file expense reports after completing a work trip.</a:t>
            </a:r>
          </a:p>
          <a:p>
            <a:pPr lvl="0" rtl="0">
              <a:spcBef>
                <a:spcPts val="0"/>
              </a:spcBef>
              <a:buNone/>
            </a:pPr>
            <a:r>
              <a:rPr lang="en"/>
              <a:t>(click)</a:t>
            </a:r>
          </a:p>
          <a:p>
            <a:pPr lvl="0" rtl="0">
              <a:spcBef>
                <a:spcPts val="0"/>
              </a:spcBef>
              <a:buNone/>
            </a:pPr>
            <a:r>
              <a:rPr lang="en"/>
              <a:t>Expense totals are automatically calculated, and selecting multiple expenses will provide a subtotal of the selected amounts.</a:t>
            </a:r>
          </a:p>
          <a:p>
            <a:pPr lvl="0" rtl="0">
              <a:spcBef>
                <a:spcPts val="0"/>
              </a:spcBef>
              <a:buNone/>
            </a:pPr>
            <a:r>
              <a:rPr lang="en"/>
              <a:t>(click)</a:t>
            </a:r>
          </a:p>
          <a:p>
            <a:pPr lvl="0" rtl="0">
              <a:spcBef>
                <a:spcPts val="0"/>
              </a:spcBef>
              <a:buNone/>
            </a:pPr>
            <a:r>
              <a:rPr lang="en"/>
              <a:t>Expenses allow you to store a receipt for the expense.  These image files can be taken directly with the camera or selected from a file.</a:t>
            </a:r>
          </a:p>
          <a:p>
            <a:pPr lvl="0" rtl="0">
              <a:spcBef>
                <a:spcPts val="0"/>
              </a:spcBef>
              <a:buNone/>
            </a:pPr>
            <a:r>
              <a:rPr lang="en"/>
              <a:t>(click)</a:t>
            </a:r>
          </a:p>
          <a:p>
            <a:pPr lvl="0">
              <a:spcBef>
                <a:spcPts val="0"/>
              </a:spcBef>
              <a:buNone/>
            </a:pPr>
            <a:r>
              <a:rPr lang="en"/>
              <a:t>Expenses with receipt images show the attachment button - clicking this will download the expense in the background - important for slower mobile connections where a hi-res receipt may take some time to download.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web client has similar expense features.</a:t>
            </a:r>
          </a:p>
          <a:p>
            <a:pPr lvl="0" rtl="0">
              <a:spcBef>
                <a:spcPts val="0"/>
              </a:spcBef>
              <a:buNone/>
            </a:pPr>
            <a:r>
              <a:rPr lang="en"/>
              <a:t>(click)</a:t>
            </a:r>
          </a:p>
          <a:p>
            <a:pPr lvl="0" rtl="0">
              <a:spcBef>
                <a:spcPts val="0"/>
              </a:spcBef>
              <a:buNone/>
            </a:pPr>
            <a:r>
              <a:rPr lang="en"/>
              <a:t>Expense totals are calculated at the top</a:t>
            </a:r>
          </a:p>
          <a:p>
            <a:pPr lvl="0" rtl="0">
              <a:spcBef>
                <a:spcPts val="0"/>
              </a:spcBef>
              <a:buNone/>
            </a:pPr>
            <a:r>
              <a:rPr lang="en"/>
              <a:t>(click)</a:t>
            </a:r>
          </a:p>
          <a:p>
            <a:pPr lvl="0" rtl="0">
              <a:spcBef>
                <a:spcPts val="0"/>
              </a:spcBef>
              <a:buNone/>
            </a:pPr>
            <a:r>
              <a:rPr lang="en"/>
              <a:t>The expenses in the table can be sorted by any column</a:t>
            </a:r>
          </a:p>
          <a:p>
            <a:pPr lvl="0" rtl="0">
              <a:spcBef>
                <a:spcPts val="0"/>
              </a:spcBef>
              <a:buNone/>
            </a:pPr>
            <a:r>
              <a:rPr lang="en"/>
              <a:t>(click)</a:t>
            </a:r>
          </a:p>
          <a:p>
            <a:pPr lvl="0" rtl="0">
              <a:spcBef>
                <a:spcPts val="0"/>
              </a:spcBef>
              <a:buNone/>
            </a:pPr>
            <a:r>
              <a:rPr lang="en"/>
              <a:t>Clicking the file image allows users to upload expense images.  On mobile devices, taking a picture with the camera is offered as an option!</a:t>
            </a:r>
          </a:p>
          <a:p>
            <a:pPr lvl="0" rtl="0">
              <a:spcBef>
                <a:spcPts val="0"/>
              </a:spcBef>
              <a:buNone/>
            </a:pPr>
            <a:r>
              <a:rPr lang="en"/>
              <a:t>(click)</a:t>
            </a:r>
          </a:p>
          <a:p>
            <a:pPr lvl="0">
              <a:spcBef>
                <a:spcPts val="0"/>
              </a:spcBef>
              <a:buNone/>
            </a:pPr>
            <a:r>
              <a:rPr lang="en"/>
              <a:t>The attachment icon opens a convenient display of the receipt image.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Although most of the security features are behind the scenes and invisible to the user, the password reset is a feature that allows the recovery of lost credentials without jeopordizing the authentication process.</a:t>
            </a:r>
          </a:p>
          <a:p>
            <a:pPr lvl="0" rtl="0">
              <a:spcBef>
                <a:spcPts val="0"/>
              </a:spcBef>
              <a:buNone/>
            </a:pPr>
            <a:r>
              <a:t/>
            </a:r>
            <a:endParaRPr/>
          </a:p>
          <a:p>
            <a:pPr lvl="0" rtl="0">
              <a:spcBef>
                <a:spcPts val="0"/>
              </a:spcBef>
              <a:buNone/>
            </a:pPr>
            <a:r>
              <a:rPr lang="en"/>
              <a:t>When a user forgets their password, they can reset it using their login username.  An email with a randomly generated replacement password is sent to them.  After logging in with the temporary password, the user may change their password through the account tools.</a:t>
            </a:r>
          </a:p>
          <a:p>
            <a:pPr lvl="0" rtl="0">
              <a:spcBef>
                <a:spcPts val="0"/>
              </a:spcBef>
              <a:buNone/>
            </a:pPr>
            <a:r>
              <a:t/>
            </a:r>
            <a:endParaRPr/>
          </a:p>
          <a:p>
            <a:pPr lvl="0">
              <a:spcBef>
                <a:spcPts val="0"/>
              </a:spcBef>
              <a:buNone/>
            </a:pPr>
            <a:r>
              <a:rPr lang="en"/>
              <a:t>REMEMBER TO DIRECT EVERYONE TO CLAYTON’S SCREEN FOR A DEMO OF THE WEB CLIENT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Welcome: Final Presentation for Away Team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 name="Shape 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purpose of Away Team is to provide users with a collection of collaborative tools to manage groups of people with shared goals.  These tools are packaged in a way that a mobile professional trying to coordinate a work trip with colleagues would find the task easier using the app.</a:t>
            </a:r>
          </a:p>
          <a:p>
            <a:pPr lvl="0" rtl="0">
              <a:spcBef>
                <a:spcPts val="0"/>
              </a:spcBef>
              <a:buNone/>
            </a:pPr>
            <a:r>
              <a:t/>
            </a:r>
            <a:endParaRPr/>
          </a:p>
          <a:p>
            <a:pPr lvl="0">
              <a:spcBef>
                <a:spcPts val="0"/>
              </a:spcBef>
              <a:buNone/>
            </a:pPr>
            <a:r>
              <a:rPr lang="en"/>
              <a:t>Provide Scenario overview.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7" name="Shape 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key features provided by Away Team are:</a:t>
            </a:r>
          </a:p>
          <a:p>
            <a:pPr lvl="0" rtl="0">
              <a:spcBef>
                <a:spcPts val="0"/>
              </a:spcBef>
              <a:buNone/>
            </a:pPr>
            <a:r>
              <a:rPr lang="en"/>
              <a:t>-The ability to access the system from a range of devices, from mobile Android phones through the app or on computers or non-android devices using the web client.</a:t>
            </a:r>
          </a:p>
          <a:p>
            <a:pPr lvl="0" rtl="0">
              <a:spcBef>
                <a:spcPts val="0"/>
              </a:spcBef>
              <a:buNone/>
            </a:pPr>
            <a:r>
              <a:rPr lang="en"/>
              <a:t>-The app was designed with mobility in mind, so mobile concepts like geo-tracking are included to provide information relevant to the user’s location.</a:t>
            </a:r>
          </a:p>
          <a:p>
            <a:pPr lvl="0" rtl="0">
              <a:spcBef>
                <a:spcPts val="0"/>
              </a:spcBef>
              <a:buNone/>
            </a:pPr>
            <a:r>
              <a:rPr lang="en"/>
              <a:t>-The coordination tools that are designed to help the mobile professional include managing multiple teams, group contact sharing, sharing events and tasks, and the ability to track expenses to assist in making trip expense reports.</a:t>
            </a:r>
          </a:p>
          <a:p>
            <a:pPr lvl="0">
              <a:spcBef>
                <a:spcPts val="0"/>
              </a:spcBef>
              <a:buNone/>
            </a:pPr>
            <a:r>
              <a:rPr lang="en"/>
              <a:t>- Since the app deals with user’s contact information, the communications are conducted entirely using TTL and the team designed a strong authentication process to identify users and ensure that actions in the system cannot be spoofed.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This is the big-picture design of the Away Team system.</a:t>
            </a:r>
          </a:p>
          <a:p>
            <a:pPr lvl="0">
              <a:spcBef>
                <a:spcPts val="0"/>
              </a:spcBef>
              <a:buNone/>
            </a:pPr>
            <a:r>
              <a:rPr lang="en"/>
              <a:t>We store the team information in a MySQL server, which is accessed by Android and Web clients through an Apache web server implementing REST API.</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 key strength of the system is the fact that it can be accessed from practically any internet-capable mobile or computing device.  As we discuss the features of the system in more depth, we will highlight the web-browser and android features.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great aspect about designing for Android is the ability to take advantage of the Android framework to integrate into the apps the user already uses and is comfortable with.</a:t>
            </a:r>
          </a:p>
          <a:p>
            <a:pPr lvl="0" rtl="0">
              <a:spcBef>
                <a:spcPts val="0"/>
              </a:spcBef>
              <a:buNone/>
            </a:pPr>
            <a:r>
              <a:rPr lang="en"/>
              <a:t>(click)</a:t>
            </a:r>
          </a:p>
          <a:p>
            <a:pPr lvl="0" rtl="0">
              <a:spcBef>
                <a:spcPts val="0"/>
              </a:spcBef>
              <a:buNone/>
            </a:pPr>
            <a:r>
              <a:rPr lang="en"/>
              <a:t>Throughout the Android app, you will see green text, this indicates location data that can be opened in your map application for more detailed information, directions and so-on.</a:t>
            </a:r>
          </a:p>
          <a:p>
            <a:pPr lvl="0" rtl="0">
              <a:spcBef>
                <a:spcPts val="0"/>
              </a:spcBef>
              <a:buNone/>
            </a:pPr>
            <a:r>
              <a:rPr lang="en"/>
              <a:t>(click)</a:t>
            </a:r>
          </a:p>
          <a:p>
            <a:pPr lvl="0">
              <a:spcBef>
                <a:spcPts val="0"/>
              </a:spcBef>
              <a:buNone/>
            </a:pPr>
            <a:r>
              <a:rPr lang="en"/>
              <a:t>Contact operations, whether call, email, or sms, will automatically launch the apps the user has on their phone.  In this example, the number opens in the Android dialer, but if the user had a VOIP app that they preferred to use for phone calls - for example, if they were traveling internationally and wanted to avoid the long-distance charges, it would offer the installed VOIP app as an option to complete the action with.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Since the app is designed around travel, including location-based information was a key feature the team wanted.</a:t>
            </a:r>
          </a:p>
          <a:p>
            <a:pPr lvl="0" rtl="0">
              <a:spcBef>
                <a:spcPts val="0"/>
              </a:spcBef>
              <a:buNone/>
            </a:pPr>
            <a:r>
              <a:rPr lang="en"/>
              <a:t>(click)</a:t>
            </a:r>
          </a:p>
          <a:p>
            <a:pPr lvl="0" rtl="0">
              <a:spcBef>
                <a:spcPts val="0"/>
              </a:spcBef>
              <a:buNone/>
            </a:pPr>
            <a:r>
              <a:rPr lang="en"/>
              <a:t>The app provides a map interface with various overlay options. One can show the last reported location of team members.  This can be used to find out who is in the area, providing contact information through the name popup, making it easy to call and set up appointments or meetings with team members who are nearby.</a:t>
            </a:r>
          </a:p>
          <a:p>
            <a:pPr lvl="0" rtl="0">
              <a:spcBef>
                <a:spcPts val="0"/>
              </a:spcBef>
              <a:buNone/>
            </a:pPr>
            <a:r>
              <a:rPr lang="en"/>
              <a:t>(click)</a:t>
            </a:r>
          </a:p>
          <a:p>
            <a:pPr lvl="0">
              <a:spcBef>
                <a:spcPts val="0"/>
              </a:spcBef>
              <a:buNone/>
            </a:pPr>
            <a:r>
              <a:rPr lang="en"/>
              <a:t>The app also incorporates information from FourSquare to provide useful suggestions for places to go in an unfamiliar location.  Helpful if you are on a trip and want to look at menus for nearby restaurants.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 name="Shape 13"/>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7" name="Shape 17"/>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Clr>
                <a:schemeClr val="dk1"/>
              </a:buClr>
              <a:buSzPct val="100000"/>
              <a:buNone/>
              <a:defRPr sz="1800">
                <a:solidFill>
                  <a:schemeClr val="dk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1"/>
            </a:gs>
            <a:gs pos="3000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dk1"/>
              </a:buClr>
              <a:buSzPct val="100000"/>
              <a:buNone/>
              <a:defRPr b="1" sz="3600">
                <a:solidFill>
                  <a:schemeClr val="dk1"/>
                </a:solidFill>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wayteam.redshrt.com" TargetMode="External"/><Relationship Id="rId4" Type="http://schemas.openxmlformats.org/officeDocument/2006/relationships/image" Target="../media/image01.png"/><Relationship Id="rId5" Type="http://schemas.openxmlformats.org/officeDocument/2006/relationships/image" Target="../media/image02.png"/><Relationship Id="rId6"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12.png"/><Relationship Id="rId8" Type="http://schemas.openxmlformats.org/officeDocument/2006/relationships/image" Target="../media/image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0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01.png"/><Relationship Id="rId4" Type="http://schemas.openxmlformats.org/officeDocument/2006/relationships/image" Target="../media/image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03.png"/><Relationship Id="rId5" Type="http://schemas.openxmlformats.org/officeDocument/2006/relationships/image" Target="../media/image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05.png"/><Relationship Id="rId5" Type="http://schemas.openxmlformats.org/officeDocument/2006/relationships/image" Target="../media/image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07.jpg"/><Relationship Id="rId5" Type="http://schemas.openxmlformats.org/officeDocument/2006/relationships/image" Target="../media/image06.png"/><Relationship Id="rId6" Type="http://schemas.openxmlformats.org/officeDocument/2006/relationships/image" Target="../media/image11.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0.png"/><Relationship Id="rId10" Type="http://schemas.openxmlformats.org/officeDocument/2006/relationships/image" Target="../media/image06.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 name="Shape 26"/>
        <p:cNvGrpSpPr/>
        <p:nvPr/>
      </p:nvGrpSpPr>
      <p:grpSpPr>
        <a:xfrm>
          <a:off x="0" y="0"/>
          <a:ext cx="0" cy="0"/>
          <a:chOff x="0" y="0"/>
          <a:chExt cx="0" cy="0"/>
        </a:xfrm>
      </p:grpSpPr>
      <p:sp>
        <p:nvSpPr>
          <p:cNvPr id="27" name="Shape 27"/>
          <p:cNvSpPr txBox="1"/>
          <p:nvPr>
            <p:ph idx="1" type="subTitle"/>
          </p:nvPr>
        </p:nvSpPr>
        <p:spPr>
          <a:xfrm>
            <a:off x="651375" y="1821900"/>
            <a:ext cx="7772400" cy="2230800"/>
          </a:xfrm>
          <a:prstGeom prst="rect">
            <a:avLst/>
          </a:prstGeom>
        </p:spPr>
        <p:txBody>
          <a:bodyPr anchorCtr="0" anchor="t" bIns="91425" lIns="91425" rIns="91425" tIns="91425">
            <a:noAutofit/>
          </a:bodyPr>
          <a:lstStyle/>
          <a:p>
            <a:pPr lvl="0" rtl="0">
              <a:spcBef>
                <a:spcPts val="0"/>
              </a:spcBef>
              <a:buNone/>
            </a:pPr>
            <a:r>
              <a:rPr lang="en"/>
              <a:t>Visit the Website:</a:t>
            </a:r>
          </a:p>
          <a:p>
            <a:pPr lvl="0" rtl="0">
              <a:spcBef>
                <a:spcPts val="0"/>
              </a:spcBef>
              <a:buNone/>
            </a:pPr>
            <a:r>
              <a:rPr lang="en" u="sng">
                <a:solidFill>
                  <a:schemeClr val="hlink"/>
                </a:solidFill>
                <a:hlinkClick r:id="rId3"/>
              </a:rPr>
              <a:t>awayteam.redshrt.com</a:t>
            </a:r>
          </a:p>
          <a:p>
            <a:pPr lvl="0" rtl="0">
              <a:spcBef>
                <a:spcPts val="0"/>
              </a:spcBef>
              <a:buNone/>
            </a:pPr>
            <a:r>
              <a:t/>
            </a:r>
            <a:endParaRPr/>
          </a:p>
          <a:p>
            <a:pPr lvl="0" rtl="0">
              <a:spcBef>
                <a:spcPts val="0"/>
              </a:spcBef>
              <a:buNone/>
            </a:pPr>
            <a:r>
              <a:rPr lang="en"/>
              <a:t>Away Team</a:t>
            </a:r>
          </a:p>
          <a:p>
            <a:pPr lvl="0" rtl="0">
              <a:spcBef>
                <a:spcPts val="0"/>
              </a:spcBef>
              <a:buNone/>
            </a:pPr>
            <a:r>
              <a:rPr lang="en"/>
              <a:t>Android App</a:t>
            </a:r>
          </a:p>
          <a:p>
            <a:pPr lvl="0" rtl="0">
              <a:spcBef>
                <a:spcPts val="0"/>
              </a:spcBef>
              <a:buNone/>
            </a:pPr>
            <a:r>
              <a:rPr lang="en"/>
              <a:t>on the Play Store!</a:t>
            </a:r>
          </a:p>
        </p:txBody>
      </p:sp>
      <p:pic>
        <p:nvPicPr>
          <p:cNvPr descr="Away Team 1.png" id="28" name="Shape 28"/>
          <p:cNvPicPr preferRelativeResize="0"/>
          <p:nvPr/>
        </p:nvPicPr>
        <p:blipFill>
          <a:blip r:embed="rId4">
            <a:alphaModFix/>
          </a:blip>
          <a:stretch>
            <a:fillRect/>
          </a:stretch>
        </p:blipFill>
        <p:spPr>
          <a:xfrm>
            <a:off x="0" y="-10"/>
            <a:ext cx="9144001" cy="2092271"/>
          </a:xfrm>
          <a:prstGeom prst="rect">
            <a:avLst/>
          </a:prstGeom>
          <a:noFill/>
          <a:ln>
            <a:noFill/>
          </a:ln>
        </p:spPr>
      </p:pic>
      <p:pic>
        <p:nvPicPr>
          <p:cNvPr descr="qrcode.png" id="29" name="Shape 29"/>
          <p:cNvPicPr preferRelativeResize="0"/>
          <p:nvPr/>
        </p:nvPicPr>
        <p:blipFill>
          <a:blip r:embed="rId5">
            <a:alphaModFix/>
          </a:blip>
          <a:stretch>
            <a:fillRect/>
          </a:stretch>
        </p:blipFill>
        <p:spPr>
          <a:xfrm>
            <a:off x="6294475" y="3035175"/>
            <a:ext cx="1905000" cy="1905000"/>
          </a:xfrm>
          <a:prstGeom prst="rect">
            <a:avLst/>
          </a:prstGeom>
          <a:noFill/>
          <a:ln>
            <a:noFill/>
          </a:ln>
        </p:spPr>
      </p:pic>
      <p:sp>
        <p:nvSpPr>
          <p:cNvPr id="30" name="Shape 30"/>
          <p:cNvSpPr/>
          <p:nvPr/>
        </p:nvSpPr>
        <p:spPr>
          <a:xfrm rot="10800000">
            <a:off x="5679475" y="3459525"/>
            <a:ext cx="614999" cy="599099"/>
          </a:xfrm>
          <a:prstGeom prst="leftArrow">
            <a:avLst>
              <a:gd fmla="val 50000" name="adj1"/>
              <a:gd fmla="val 50000" name="adj2"/>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ic_launcher-web.png" id="31" name="Shape 31"/>
          <p:cNvPicPr preferRelativeResize="0"/>
          <p:nvPr/>
        </p:nvPicPr>
        <p:blipFill>
          <a:blip r:embed="rId6">
            <a:alphaModFix/>
          </a:blip>
          <a:stretch>
            <a:fillRect/>
          </a:stretch>
        </p:blipFill>
        <p:spPr>
          <a:xfrm>
            <a:off x="2180425" y="3375312"/>
            <a:ext cx="767525" cy="767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Multiple Teams</a:t>
            </a:r>
          </a:p>
        </p:txBody>
      </p:sp>
      <p:pic>
        <p:nvPicPr>
          <p:cNvPr descr="small-logo.png" id="127" name="Shape 127"/>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128" name="Shape 128"/>
          <p:cNvGrpSpPr/>
          <p:nvPr/>
        </p:nvGrpSpPr>
        <p:grpSpPr>
          <a:xfrm>
            <a:off x="213425" y="1214600"/>
            <a:ext cx="2977124" cy="3522799"/>
            <a:chOff x="213425" y="1214600"/>
            <a:chExt cx="2977124" cy="3522799"/>
          </a:xfrm>
        </p:grpSpPr>
        <p:pic>
          <p:nvPicPr>
            <p:cNvPr descr="join a team.png" id="129" name="Shape 129"/>
            <p:cNvPicPr preferRelativeResize="0"/>
            <p:nvPr/>
          </p:nvPicPr>
          <p:blipFill>
            <a:blip r:embed="rId4">
              <a:alphaModFix/>
            </a:blip>
            <a:stretch>
              <a:fillRect/>
            </a:stretch>
          </p:blipFill>
          <p:spPr>
            <a:xfrm>
              <a:off x="261000" y="1253175"/>
              <a:ext cx="1150523" cy="2045399"/>
            </a:xfrm>
            <a:prstGeom prst="rect">
              <a:avLst/>
            </a:prstGeom>
            <a:noFill/>
            <a:ln>
              <a:noFill/>
            </a:ln>
          </p:spPr>
        </p:pic>
        <p:pic>
          <p:nvPicPr>
            <p:cNvPr descr="team search.png" id="130" name="Shape 130"/>
            <p:cNvPicPr preferRelativeResize="0"/>
            <p:nvPr/>
          </p:nvPicPr>
          <p:blipFill>
            <a:blip r:embed="rId5">
              <a:alphaModFix/>
            </a:blip>
            <a:stretch>
              <a:fillRect/>
            </a:stretch>
          </p:blipFill>
          <p:spPr>
            <a:xfrm>
              <a:off x="2040025" y="1253175"/>
              <a:ext cx="1150523" cy="2045399"/>
            </a:xfrm>
            <a:prstGeom prst="rect">
              <a:avLst/>
            </a:prstGeom>
            <a:noFill/>
            <a:ln>
              <a:noFill/>
            </a:ln>
          </p:spPr>
        </p:pic>
        <p:sp>
          <p:nvSpPr>
            <p:cNvPr id="131" name="Shape 131"/>
            <p:cNvSpPr/>
            <p:nvPr/>
          </p:nvSpPr>
          <p:spPr>
            <a:xfrm>
              <a:off x="1356457" y="1214600"/>
              <a:ext cx="778200" cy="857400"/>
            </a:xfrm>
            <a:prstGeom prst="stripedRightArrow">
              <a:avLst>
                <a:gd fmla="val 50000" name="adj1"/>
                <a:gd fmla="val 50000" name="adj2"/>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 name="Shape 132"/>
            <p:cNvSpPr txBox="1"/>
            <p:nvPr/>
          </p:nvSpPr>
          <p:spPr>
            <a:xfrm>
              <a:off x="213425" y="3810700"/>
              <a:ext cx="2754299" cy="926699"/>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Join Pre-Built Teams</a:t>
              </a:r>
            </a:p>
            <a:p>
              <a:pPr lvl="0" rtl="0" algn="ctr">
                <a:spcBef>
                  <a:spcPts val="0"/>
                </a:spcBef>
                <a:buNone/>
              </a:pPr>
              <a:r>
                <a:rPr i="1" lang="en"/>
                <a:t>Search filters by team name and location</a:t>
              </a:r>
            </a:p>
            <a:p>
              <a:pPr lvl="0" rtl="0">
                <a:spcBef>
                  <a:spcPts val="0"/>
                </a:spcBef>
                <a:buNone/>
              </a:pPr>
              <a:r>
                <a:t/>
              </a:r>
              <a:endParaRPr/>
            </a:p>
            <a:p>
              <a:pPr lvl="0" rtl="0">
                <a:spcBef>
                  <a:spcPts val="0"/>
                </a:spcBef>
                <a:buNone/>
              </a:pPr>
              <a:r>
                <a:t/>
              </a:r>
              <a:endParaRPr/>
            </a:p>
          </p:txBody>
        </p:sp>
      </p:grpSp>
      <p:grpSp>
        <p:nvGrpSpPr>
          <p:cNvPr id="133" name="Shape 133"/>
          <p:cNvGrpSpPr/>
          <p:nvPr/>
        </p:nvGrpSpPr>
        <p:grpSpPr>
          <a:xfrm>
            <a:off x="3278400" y="1253175"/>
            <a:ext cx="2754299" cy="3718225"/>
            <a:chOff x="3278400" y="1253175"/>
            <a:chExt cx="2754299" cy="3718225"/>
          </a:xfrm>
        </p:grpSpPr>
        <p:pic>
          <p:nvPicPr>
            <p:cNvPr descr="create team.png" id="134" name="Shape 134"/>
            <p:cNvPicPr preferRelativeResize="0"/>
            <p:nvPr/>
          </p:nvPicPr>
          <p:blipFill>
            <a:blip r:embed="rId6">
              <a:alphaModFix/>
            </a:blip>
            <a:stretch>
              <a:fillRect/>
            </a:stretch>
          </p:blipFill>
          <p:spPr>
            <a:xfrm>
              <a:off x="4020823" y="1253175"/>
              <a:ext cx="1384325" cy="2461027"/>
            </a:xfrm>
            <a:prstGeom prst="rect">
              <a:avLst/>
            </a:prstGeom>
            <a:noFill/>
            <a:ln>
              <a:noFill/>
            </a:ln>
          </p:spPr>
        </p:pic>
        <p:sp>
          <p:nvSpPr>
            <p:cNvPr id="135" name="Shape 135"/>
            <p:cNvSpPr txBox="1"/>
            <p:nvPr/>
          </p:nvSpPr>
          <p:spPr>
            <a:xfrm>
              <a:off x="3278400" y="3810700"/>
              <a:ext cx="2754299" cy="11607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Create Your Own Team</a:t>
              </a:r>
            </a:p>
            <a:p>
              <a:pPr lvl="0" rtl="0" algn="ctr">
                <a:spcBef>
                  <a:spcPts val="0"/>
                </a:spcBef>
                <a:buNone/>
              </a:pPr>
              <a:r>
                <a:rPr i="1" lang="en"/>
                <a:t>Remember that each joining member needs permission in a Private Team</a:t>
              </a:r>
            </a:p>
            <a:p>
              <a:pPr lvl="0" rtl="0">
                <a:spcBef>
                  <a:spcPts val="0"/>
                </a:spcBef>
                <a:buNone/>
              </a:pPr>
              <a:r>
                <a:t/>
              </a:r>
              <a:endParaRPr/>
            </a:p>
            <a:p>
              <a:pPr lvl="0" rtl="0">
                <a:spcBef>
                  <a:spcPts val="0"/>
                </a:spcBef>
                <a:buNone/>
              </a:pPr>
              <a:r>
                <a:t/>
              </a:r>
              <a:endParaRPr/>
            </a:p>
          </p:txBody>
        </p:sp>
      </p:grpSp>
      <p:grpSp>
        <p:nvGrpSpPr>
          <p:cNvPr id="136" name="Shape 136"/>
          <p:cNvGrpSpPr/>
          <p:nvPr/>
        </p:nvGrpSpPr>
        <p:grpSpPr>
          <a:xfrm>
            <a:off x="6172250" y="957100"/>
            <a:ext cx="2754299" cy="4014300"/>
            <a:chOff x="6172250" y="957100"/>
            <a:chExt cx="2754299" cy="4014300"/>
          </a:xfrm>
        </p:grpSpPr>
        <p:pic>
          <p:nvPicPr>
            <p:cNvPr descr="pending team.png" id="137" name="Shape 137"/>
            <p:cNvPicPr preferRelativeResize="0"/>
            <p:nvPr/>
          </p:nvPicPr>
          <p:blipFill>
            <a:blip r:embed="rId7">
              <a:alphaModFix/>
            </a:blip>
            <a:stretch>
              <a:fillRect/>
            </a:stretch>
          </p:blipFill>
          <p:spPr>
            <a:xfrm>
              <a:off x="6773969" y="957100"/>
              <a:ext cx="1550855" cy="2757100"/>
            </a:xfrm>
            <a:prstGeom prst="rect">
              <a:avLst/>
            </a:prstGeom>
            <a:noFill/>
            <a:ln>
              <a:noFill/>
            </a:ln>
          </p:spPr>
        </p:pic>
        <p:sp>
          <p:nvSpPr>
            <p:cNvPr id="138" name="Shape 138"/>
            <p:cNvSpPr txBox="1"/>
            <p:nvPr/>
          </p:nvSpPr>
          <p:spPr>
            <a:xfrm>
              <a:off x="6172250" y="3810700"/>
              <a:ext cx="2754299" cy="11607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Switch Between Teams</a:t>
              </a:r>
            </a:p>
            <a:p>
              <a:pPr lvl="0" rtl="0" algn="ctr">
                <a:spcBef>
                  <a:spcPts val="0"/>
                </a:spcBef>
                <a:buNone/>
              </a:pPr>
              <a:r>
                <a:rPr i="1" lang="en"/>
                <a:t>Requested membership to a private team is not selectable until approved</a:t>
              </a:r>
            </a:p>
            <a:p>
              <a:pPr lvl="0" rtl="0">
                <a:spcBef>
                  <a:spcPts val="0"/>
                </a:spcBef>
                <a:buNone/>
              </a:pPr>
              <a:r>
                <a:t/>
              </a:r>
              <a:endParaRPr/>
            </a:p>
            <a:p>
              <a:pPr lvl="0" rtl="0">
                <a:spcBef>
                  <a:spcPts val="0"/>
                </a:spcBef>
                <a:buNone/>
              </a:pPr>
              <a:r>
                <a:t/>
              </a:r>
              <a:endParaRPr/>
            </a:p>
          </p:txBody>
        </p:sp>
      </p:grpSp>
      <p:pic>
        <p:nvPicPr>
          <p:cNvPr id="139" name="Shape 139"/>
          <p:cNvPicPr preferRelativeResize="0"/>
          <p:nvPr/>
        </p:nvPicPr>
        <p:blipFill>
          <a:blip r:embed="rId8">
            <a:alphaModFix/>
          </a:blip>
          <a:stretch>
            <a:fillRect/>
          </a:stretch>
        </p:blipFill>
        <p:spPr>
          <a:xfrm>
            <a:off x="7999875" y="205975"/>
            <a:ext cx="686824" cy="80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Multiple Teams</a:t>
            </a:r>
          </a:p>
        </p:txBody>
      </p:sp>
      <p:pic>
        <p:nvPicPr>
          <p:cNvPr descr="small-logo.png" id="145" name="Shape 145"/>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146" name="Shape 146"/>
          <p:cNvGrpSpPr/>
          <p:nvPr/>
        </p:nvGrpSpPr>
        <p:grpSpPr>
          <a:xfrm>
            <a:off x="6191325" y="1506298"/>
            <a:ext cx="2754299" cy="3200501"/>
            <a:chOff x="6191325" y="1506298"/>
            <a:chExt cx="2754299" cy="3200501"/>
          </a:xfrm>
        </p:grpSpPr>
        <p:pic>
          <p:nvPicPr>
            <p:cNvPr id="147" name="Shape 147"/>
            <p:cNvPicPr preferRelativeResize="0"/>
            <p:nvPr/>
          </p:nvPicPr>
          <p:blipFill rotWithShape="1">
            <a:blip r:embed="rId4">
              <a:alphaModFix/>
            </a:blip>
            <a:srcRect b="68642" l="72304" r="7395" t="6811"/>
            <a:stretch/>
          </p:blipFill>
          <p:spPr>
            <a:xfrm>
              <a:off x="6249050" y="1506298"/>
              <a:ext cx="2635273" cy="1885424"/>
            </a:xfrm>
            <a:prstGeom prst="rect">
              <a:avLst/>
            </a:prstGeom>
            <a:noFill/>
            <a:ln>
              <a:noFill/>
            </a:ln>
          </p:spPr>
        </p:pic>
        <p:sp>
          <p:nvSpPr>
            <p:cNvPr id="148" name="Shape 148"/>
            <p:cNvSpPr txBox="1"/>
            <p:nvPr/>
          </p:nvSpPr>
          <p:spPr>
            <a:xfrm>
              <a:off x="6191325" y="3546100"/>
              <a:ext cx="2754299" cy="11607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Switch Between Teams</a:t>
              </a:r>
            </a:p>
            <a:p>
              <a:pPr lvl="0" rtl="0" algn="ctr">
                <a:spcBef>
                  <a:spcPts val="0"/>
                </a:spcBef>
                <a:buNone/>
              </a:pPr>
              <a:r>
                <a:rPr i="1" lang="en"/>
                <a:t>Requested membership to a private team is not selectable until approved</a:t>
              </a:r>
            </a:p>
            <a:p>
              <a:pPr lvl="0" rtl="0">
                <a:spcBef>
                  <a:spcPts val="0"/>
                </a:spcBef>
                <a:buNone/>
              </a:pPr>
              <a:r>
                <a:t/>
              </a:r>
              <a:endParaRPr/>
            </a:p>
            <a:p>
              <a:pPr lvl="0" rtl="0">
                <a:spcBef>
                  <a:spcPts val="0"/>
                </a:spcBef>
                <a:buNone/>
              </a:pPr>
              <a:r>
                <a:t/>
              </a:r>
              <a:endParaRPr/>
            </a:p>
          </p:txBody>
        </p:sp>
      </p:grpSp>
      <p:grpSp>
        <p:nvGrpSpPr>
          <p:cNvPr id="149" name="Shape 149"/>
          <p:cNvGrpSpPr/>
          <p:nvPr/>
        </p:nvGrpSpPr>
        <p:grpSpPr>
          <a:xfrm>
            <a:off x="2885200" y="2076850"/>
            <a:ext cx="2993250" cy="2629950"/>
            <a:chOff x="2885200" y="2076850"/>
            <a:chExt cx="2993250" cy="2629950"/>
          </a:xfrm>
        </p:grpSpPr>
        <p:pic>
          <p:nvPicPr>
            <p:cNvPr id="150" name="Shape 150"/>
            <p:cNvPicPr preferRelativeResize="0"/>
            <p:nvPr/>
          </p:nvPicPr>
          <p:blipFill rotWithShape="1">
            <a:blip r:embed="rId5">
              <a:alphaModFix/>
            </a:blip>
            <a:srcRect b="66702" l="37486" r="15043" t="12072"/>
            <a:stretch/>
          </p:blipFill>
          <p:spPr>
            <a:xfrm>
              <a:off x="2885200" y="2076850"/>
              <a:ext cx="2993250" cy="989795"/>
            </a:xfrm>
            <a:prstGeom prst="rect">
              <a:avLst/>
            </a:prstGeom>
            <a:noFill/>
            <a:ln>
              <a:noFill/>
            </a:ln>
          </p:spPr>
        </p:pic>
        <p:sp>
          <p:nvSpPr>
            <p:cNvPr id="151" name="Shape 151"/>
            <p:cNvSpPr txBox="1"/>
            <p:nvPr/>
          </p:nvSpPr>
          <p:spPr>
            <a:xfrm>
              <a:off x="3004675" y="3546100"/>
              <a:ext cx="2754299" cy="11607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Manager Notifications</a:t>
              </a:r>
            </a:p>
            <a:p>
              <a:pPr lvl="0" rtl="0" algn="ctr">
                <a:spcBef>
                  <a:spcPts val="0"/>
                </a:spcBef>
                <a:buNone/>
              </a:pPr>
              <a:r>
                <a:rPr i="1" lang="en"/>
                <a:t>View and take action on all team membership requests in one place!</a:t>
              </a:r>
            </a:p>
            <a:p>
              <a:pPr lvl="0" rtl="0">
                <a:spcBef>
                  <a:spcPts val="0"/>
                </a:spcBef>
                <a:buNone/>
              </a:pPr>
              <a:r>
                <a:t/>
              </a:r>
              <a:endParaRPr/>
            </a:p>
            <a:p>
              <a:pPr lvl="0" rtl="0">
                <a:spcBef>
                  <a:spcPts val="0"/>
                </a:spcBef>
                <a:buNone/>
              </a:pPr>
              <a:r>
                <a:t/>
              </a:r>
              <a:endParaRPr/>
            </a:p>
          </p:txBody>
        </p:sp>
      </p:grpSp>
      <p:grpSp>
        <p:nvGrpSpPr>
          <p:cNvPr id="152" name="Shape 152"/>
          <p:cNvGrpSpPr/>
          <p:nvPr/>
        </p:nvGrpSpPr>
        <p:grpSpPr>
          <a:xfrm>
            <a:off x="76200" y="1449925"/>
            <a:ext cx="2754299" cy="3256874"/>
            <a:chOff x="76200" y="1449925"/>
            <a:chExt cx="2754299" cy="3256874"/>
          </a:xfrm>
        </p:grpSpPr>
        <p:pic>
          <p:nvPicPr>
            <p:cNvPr id="153" name="Shape 153"/>
            <p:cNvPicPr preferRelativeResize="0"/>
            <p:nvPr/>
          </p:nvPicPr>
          <p:blipFill rotWithShape="1">
            <a:blip r:embed="rId6">
              <a:alphaModFix/>
            </a:blip>
            <a:srcRect b="11192" l="15205" r="16362" t="23204"/>
            <a:stretch/>
          </p:blipFill>
          <p:spPr>
            <a:xfrm>
              <a:off x="285675" y="1449925"/>
              <a:ext cx="2381324" cy="1962449"/>
            </a:xfrm>
            <a:prstGeom prst="rect">
              <a:avLst/>
            </a:prstGeom>
            <a:noFill/>
            <a:ln>
              <a:noFill/>
            </a:ln>
          </p:spPr>
        </p:pic>
        <p:sp>
          <p:nvSpPr>
            <p:cNvPr id="154" name="Shape 154"/>
            <p:cNvSpPr txBox="1"/>
            <p:nvPr/>
          </p:nvSpPr>
          <p:spPr>
            <a:xfrm>
              <a:off x="76200" y="3780100"/>
              <a:ext cx="2754299" cy="926699"/>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Join Pre-Built Teams</a:t>
              </a:r>
            </a:p>
            <a:p>
              <a:pPr lvl="0" rtl="0" algn="ctr">
                <a:spcBef>
                  <a:spcPts val="0"/>
                </a:spcBef>
                <a:buNone/>
              </a:pPr>
              <a:r>
                <a:rPr i="1" lang="en"/>
                <a:t>Search filters by team name and location</a:t>
              </a:r>
            </a:p>
            <a:p>
              <a:pPr lvl="0" rtl="0">
                <a:spcBef>
                  <a:spcPts val="0"/>
                </a:spcBef>
                <a:buNone/>
              </a:pPr>
              <a:r>
                <a:t/>
              </a:r>
              <a:endParaRPr/>
            </a:p>
            <a:p>
              <a:pPr lvl="0" rtl="0">
                <a:spcBef>
                  <a:spcPts val="0"/>
                </a:spcBef>
                <a:buNone/>
              </a:pPr>
              <a:r>
                <a:t/>
              </a:r>
              <a:endParaRPr/>
            </a:p>
          </p:txBody>
        </p:sp>
      </p:grpSp>
      <p:pic>
        <p:nvPicPr>
          <p:cNvPr id="155" name="Shape 155"/>
          <p:cNvPicPr preferRelativeResize="0"/>
          <p:nvPr/>
        </p:nvPicPr>
        <p:blipFill rotWithShape="1">
          <a:blip r:embed="rId7">
            <a:alphaModFix/>
          </a:blip>
          <a:srcRect b="67005" l="37792" r="14706" t="11986"/>
          <a:stretch/>
        </p:blipFill>
        <p:spPr>
          <a:xfrm>
            <a:off x="2885200" y="2076850"/>
            <a:ext cx="3026174" cy="989799"/>
          </a:xfrm>
          <a:prstGeom prst="rect">
            <a:avLst/>
          </a:prstGeom>
          <a:noFill/>
          <a:ln>
            <a:noFill/>
          </a:ln>
        </p:spPr>
      </p:pic>
      <p:pic>
        <p:nvPicPr>
          <p:cNvPr id="156" name="Shape 156"/>
          <p:cNvPicPr preferRelativeResize="0"/>
          <p:nvPr/>
        </p:nvPicPr>
        <p:blipFill>
          <a:blip r:embed="rId8">
            <a:alphaModFix/>
          </a:blip>
          <a:stretch>
            <a:fillRect/>
          </a:stretch>
        </p:blipFill>
        <p:spPr>
          <a:xfrm>
            <a:off x="6981550" y="0"/>
            <a:ext cx="2126749" cy="1063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55"/>
                                        </p:tgtEl>
                                      </p:cBhvr>
                                    </p:animEffect>
                                    <p:set>
                                      <p:cBhvr>
                                        <p:cTn dur="1" fill="hold">
                                          <p:stCondLst>
                                            <p:cond delay="200"/>
                                          </p:stCondLst>
                                        </p:cTn>
                                        <p:tgtEl>
                                          <p:spTgt spid="1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Coordination Tools</a:t>
            </a:r>
          </a:p>
        </p:txBody>
      </p:sp>
      <p:pic>
        <p:nvPicPr>
          <p:cNvPr descr="small-logo.png" id="162" name="Shape 162"/>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163" name="Shape 163"/>
          <p:cNvGrpSpPr/>
          <p:nvPr/>
        </p:nvGrpSpPr>
        <p:grpSpPr>
          <a:xfrm>
            <a:off x="213425" y="1097800"/>
            <a:ext cx="2754299" cy="3866700"/>
            <a:chOff x="213425" y="1097800"/>
            <a:chExt cx="2754299" cy="3866700"/>
          </a:xfrm>
        </p:grpSpPr>
        <p:pic>
          <p:nvPicPr>
            <p:cNvPr descr="contact options.png" id="164" name="Shape 164"/>
            <p:cNvPicPr preferRelativeResize="0"/>
            <p:nvPr/>
          </p:nvPicPr>
          <p:blipFill>
            <a:blip r:embed="rId4">
              <a:alphaModFix/>
            </a:blip>
            <a:stretch>
              <a:fillRect/>
            </a:stretch>
          </p:blipFill>
          <p:spPr>
            <a:xfrm>
              <a:off x="857745" y="1097800"/>
              <a:ext cx="1483398" cy="2637172"/>
            </a:xfrm>
            <a:prstGeom prst="rect">
              <a:avLst/>
            </a:prstGeom>
            <a:noFill/>
            <a:ln>
              <a:noFill/>
            </a:ln>
          </p:spPr>
        </p:pic>
        <p:sp>
          <p:nvSpPr>
            <p:cNvPr id="165" name="Shape 165"/>
            <p:cNvSpPr txBox="1"/>
            <p:nvPr/>
          </p:nvSpPr>
          <p:spPr>
            <a:xfrm>
              <a:off x="21342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Team Contacts</a:t>
              </a:r>
            </a:p>
            <a:p>
              <a:pPr lvl="0" rtl="0" algn="ctr">
                <a:spcBef>
                  <a:spcPts val="0"/>
                </a:spcBef>
                <a:buNone/>
              </a:pPr>
              <a:r>
                <a:rPr i="1" lang="en"/>
                <a:t>Find Team contact information in one place</a:t>
              </a:r>
            </a:p>
            <a:p>
              <a:pPr lvl="0" rtl="0" algn="ctr">
                <a:spcBef>
                  <a:spcPts val="0"/>
                </a:spcBef>
                <a:buNone/>
              </a:pPr>
              <a:r>
                <a:rPr i="1" lang="en"/>
                <a:t>Easy group contact options</a:t>
              </a:r>
            </a:p>
            <a:p>
              <a:pPr lvl="0" rtl="0">
                <a:spcBef>
                  <a:spcPts val="0"/>
                </a:spcBef>
                <a:buNone/>
              </a:pPr>
              <a:r>
                <a:t/>
              </a:r>
              <a:endParaRPr/>
            </a:p>
            <a:p>
              <a:pPr lvl="0" rtl="0">
                <a:spcBef>
                  <a:spcPts val="0"/>
                </a:spcBef>
                <a:buNone/>
              </a:pPr>
              <a:r>
                <a:t/>
              </a:r>
              <a:endParaRPr/>
            </a:p>
          </p:txBody>
        </p:sp>
      </p:grpSp>
      <p:grpSp>
        <p:nvGrpSpPr>
          <p:cNvPr id="166" name="Shape 166"/>
          <p:cNvGrpSpPr/>
          <p:nvPr/>
        </p:nvGrpSpPr>
        <p:grpSpPr>
          <a:xfrm>
            <a:off x="3170225" y="1097800"/>
            <a:ext cx="2754299" cy="3866700"/>
            <a:chOff x="3170225" y="1097800"/>
            <a:chExt cx="2754299" cy="3866700"/>
          </a:xfrm>
        </p:grpSpPr>
        <p:pic>
          <p:nvPicPr>
            <p:cNvPr descr="calendar.png" id="167" name="Shape 167"/>
            <p:cNvPicPr preferRelativeResize="0"/>
            <p:nvPr/>
          </p:nvPicPr>
          <p:blipFill>
            <a:blip r:embed="rId5">
              <a:alphaModFix/>
            </a:blip>
            <a:stretch>
              <a:fillRect/>
            </a:stretch>
          </p:blipFill>
          <p:spPr>
            <a:xfrm>
              <a:off x="3805670" y="1097800"/>
              <a:ext cx="1483398" cy="2637172"/>
            </a:xfrm>
            <a:prstGeom prst="rect">
              <a:avLst/>
            </a:prstGeom>
            <a:noFill/>
            <a:ln>
              <a:noFill/>
            </a:ln>
          </p:spPr>
        </p:pic>
        <p:sp>
          <p:nvSpPr>
            <p:cNvPr id="168" name="Shape 168"/>
            <p:cNvSpPr txBox="1"/>
            <p:nvPr/>
          </p:nvSpPr>
          <p:spPr>
            <a:xfrm>
              <a:off x="317022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Team Agenda</a:t>
              </a:r>
            </a:p>
            <a:p>
              <a:pPr lvl="0" rtl="0" algn="ctr">
                <a:spcBef>
                  <a:spcPts val="0"/>
                </a:spcBef>
                <a:buNone/>
              </a:pPr>
              <a:r>
                <a:rPr i="1" lang="en"/>
                <a:t>View scheduled events and details</a:t>
              </a:r>
            </a:p>
            <a:p>
              <a:pPr lvl="0" rtl="0" algn="ctr">
                <a:spcBef>
                  <a:spcPts val="0"/>
                </a:spcBef>
                <a:buNone/>
              </a:pPr>
              <a:r>
                <a:rPr i="1" lang="en"/>
                <a:t>Get directions using location</a:t>
              </a:r>
            </a:p>
            <a:p>
              <a:pPr lvl="0" rtl="0">
                <a:spcBef>
                  <a:spcPts val="0"/>
                </a:spcBef>
                <a:buNone/>
              </a:pPr>
              <a:r>
                <a:t/>
              </a:r>
              <a:endParaRPr/>
            </a:p>
            <a:p>
              <a:pPr lvl="0" rtl="0">
                <a:spcBef>
                  <a:spcPts val="0"/>
                </a:spcBef>
                <a:buNone/>
              </a:pPr>
              <a:r>
                <a:t/>
              </a:r>
              <a:endParaRPr/>
            </a:p>
          </p:txBody>
        </p:sp>
      </p:grpSp>
      <p:grpSp>
        <p:nvGrpSpPr>
          <p:cNvPr id="169" name="Shape 169"/>
          <p:cNvGrpSpPr/>
          <p:nvPr/>
        </p:nvGrpSpPr>
        <p:grpSpPr>
          <a:xfrm>
            <a:off x="6145475" y="1097325"/>
            <a:ext cx="2754299" cy="3867175"/>
            <a:chOff x="6145475" y="1097325"/>
            <a:chExt cx="2754299" cy="3867175"/>
          </a:xfrm>
        </p:grpSpPr>
        <p:pic>
          <p:nvPicPr>
            <p:cNvPr descr="tasks.png" id="170" name="Shape 170"/>
            <p:cNvPicPr preferRelativeResize="0"/>
            <p:nvPr/>
          </p:nvPicPr>
          <p:blipFill>
            <a:blip r:embed="rId6">
              <a:alphaModFix/>
            </a:blip>
            <a:stretch>
              <a:fillRect/>
            </a:stretch>
          </p:blipFill>
          <p:spPr>
            <a:xfrm>
              <a:off x="6780920" y="1097325"/>
              <a:ext cx="1483398" cy="2637172"/>
            </a:xfrm>
            <a:prstGeom prst="rect">
              <a:avLst/>
            </a:prstGeom>
            <a:noFill/>
            <a:ln>
              <a:noFill/>
            </a:ln>
          </p:spPr>
        </p:pic>
        <p:sp>
          <p:nvSpPr>
            <p:cNvPr id="171" name="Shape 171"/>
            <p:cNvSpPr txBox="1"/>
            <p:nvPr/>
          </p:nvSpPr>
          <p:spPr>
            <a:xfrm>
              <a:off x="614547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Team Tasks</a:t>
              </a:r>
            </a:p>
            <a:p>
              <a:pPr lvl="0" rtl="0" algn="ctr">
                <a:spcBef>
                  <a:spcPts val="0"/>
                </a:spcBef>
                <a:buNone/>
              </a:pPr>
              <a:r>
                <a:rPr i="1" lang="en"/>
                <a:t>Shared list of tasks to accomplish</a:t>
              </a:r>
            </a:p>
            <a:p>
              <a:pPr lvl="0" rtl="0" algn="ctr">
                <a:spcBef>
                  <a:spcPts val="0"/>
                </a:spcBef>
                <a:buNone/>
              </a:pPr>
              <a:r>
                <a:rPr i="1" lang="en"/>
                <a:t>Track progress on team goals</a:t>
              </a:r>
            </a:p>
            <a:p>
              <a:pPr lvl="0" rtl="0">
                <a:spcBef>
                  <a:spcPts val="0"/>
                </a:spcBef>
                <a:buNone/>
              </a:pPr>
              <a:r>
                <a:t/>
              </a:r>
              <a:endParaRPr/>
            </a:p>
            <a:p>
              <a:pPr lvl="0" rtl="0">
                <a:spcBef>
                  <a:spcPts val="0"/>
                </a:spcBef>
                <a:buNone/>
              </a:pPr>
              <a:r>
                <a:t/>
              </a:r>
              <a:endParaRPr/>
            </a:p>
          </p:txBody>
        </p:sp>
      </p:grpSp>
      <p:pic>
        <p:nvPicPr>
          <p:cNvPr id="172" name="Shape 172"/>
          <p:cNvPicPr preferRelativeResize="0"/>
          <p:nvPr/>
        </p:nvPicPr>
        <p:blipFill>
          <a:blip r:embed="rId7">
            <a:alphaModFix/>
          </a:blip>
          <a:stretch>
            <a:fillRect/>
          </a:stretch>
        </p:blipFill>
        <p:spPr>
          <a:xfrm>
            <a:off x="7999875" y="205975"/>
            <a:ext cx="686824" cy="80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Coordination Tools</a:t>
            </a:r>
          </a:p>
        </p:txBody>
      </p:sp>
      <p:pic>
        <p:nvPicPr>
          <p:cNvPr descr="small-logo.png" id="178" name="Shape 178"/>
          <p:cNvPicPr preferRelativeResize="0"/>
          <p:nvPr/>
        </p:nvPicPr>
        <p:blipFill>
          <a:blip r:embed="rId3">
            <a:alphaModFix/>
          </a:blip>
          <a:stretch>
            <a:fillRect/>
          </a:stretch>
        </p:blipFill>
        <p:spPr>
          <a:xfrm>
            <a:off x="0" y="205965"/>
            <a:ext cx="1060405" cy="857399"/>
          </a:xfrm>
          <a:prstGeom prst="rect">
            <a:avLst/>
          </a:prstGeom>
          <a:noFill/>
          <a:ln>
            <a:noFill/>
          </a:ln>
        </p:spPr>
      </p:pic>
      <p:pic>
        <p:nvPicPr>
          <p:cNvPr id="179" name="Shape 179"/>
          <p:cNvPicPr preferRelativeResize="0"/>
          <p:nvPr/>
        </p:nvPicPr>
        <p:blipFill>
          <a:blip r:embed="rId4">
            <a:alphaModFix/>
          </a:blip>
          <a:stretch>
            <a:fillRect/>
          </a:stretch>
        </p:blipFill>
        <p:spPr>
          <a:xfrm>
            <a:off x="7469700" y="152400"/>
            <a:ext cx="1714800" cy="857400"/>
          </a:xfrm>
          <a:prstGeom prst="rect">
            <a:avLst/>
          </a:prstGeom>
          <a:noFill/>
          <a:ln>
            <a:noFill/>
          </a:ln>
        </p:spPr>
      </p:pic>
      <p:grpSp>
        <p:nvGrpSpPr>
          <p:cNvPr id="180" name="Shape 180"/>
          <p:cNvGrpSpPr/>
          <p:nvPr/>
        </p:nvGrpSpPr>
        <p:grpSpPr>
          <a:xfrm>
            <a:off x="6133650" y="1174000"/>
            <a:ext cx="2766124" cy="3790500"/>
            <a:chOff x="6133650" y="1174000"/>
            <a:chExt cx="2766124" cy="3790500"/>
          </a:xfrm>
        </p:grpSpPr>
        <p:sp>
          <p:nvSpPr>
            <p:cNvPr id="181" name="Shape 181"/>
            <p:cNvSpPr txBox="1"/>
            <p:nvPr/>
          </p:nvSpPr>
          <p:spPr>
            <a:xfrm>
              <a:off x="614547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Team Tasks</a:t>
              </a:r>
            </a:p>
            <a:p>
              <a:pPr lvl="0" rtl="0" algn="ctr">
                <a:spcBef>
                  <a:spcPts val="0"/>
                </a:spcBef>
                <a:buNone/>
              </a:pPr>
              <a:r>
                <a:rPr i="1" lang="en"/>
                <a:t>Shared list of tasks to accomplish</a:t>
              </a:r>
            </a:p>
            <a:p>
              <a:pPr lvl="0" rtl="0" algn="ctr">
                <a:spcBef>
                  <a:spcPts val="0"/>
                </a:spcBef>
                <a:buNone/>
              </a:pPr>
              <a:r>
                <a:rPr i="1" lang="en"/>
                <a:t>Track progress on team goals</a:t>
              </a:r>
            </a:p>
            <a:p>
              <a:pPr lvl="0" rtl="0">
                <a:spcBef>
                  <a:spcPts val="0"/>
                </a:spcBef>
                <a:buNone/>
              </a:pPr>
              <a:r>
                <a:t/>
              </a:r>
              <a:endParaRPr/>
            </a:p>
            <a:p>
              <a:pPr lvl="0" rtl="0">
                <a:spcBef>
                  <a:spcPts val="0"/>
                </a:spcBef>
                <a:buNone/>
              </a:pPr>
              <a:r>
                <a:t/>
              </a:r>
              <a:endParaRPr/>
            </a:p>
          </p:txBody>
        </p:sp>
        <p:pic>
          <p:nvPicPr>
            <p:cNvPr id="182" name="Shape 182"/>
            <p:cNvPicPr preferRelativeResize="0"/>
            <p:nvPr/>
          </p:nvPicPr>
          <p:blipFill rotWithShape="1">
            <a:blip r:embed="rId5">
              <a:alphaModFix/>
            </a:blip>
            <a:srcRect b="13321" l="37836" r="7691" t="47334"/>
            <a:stretch/>
          </p:blipFill>
          <p:spPr>
            <a:xfrm>
              <a:off x="6133650" y="1174000"/>
              <a:ext cx="2672149" cy="2262348"/>
            </a:xfrm>
            <a:prstGeom prst="rect">
              <a:avLst/>
            </a:prstGeom>
            <a:noFill/>
            <a:ln>
              <a:noFill/>
            </a:ln>
          </p:spPr>
        </p:pic>
      </p:grpSp>
      <p:grpSp>
        <p:nvGrpSpPr>
          <p:cNvPr id="183" name="Shape 183"/>
          <p:cNvGrpSpPr/>
          <p:nvPr/>
        </p:nvGrpSpPr>
        <p:grpSpPr>
          <a:xfrm>
            <a:off x="3170225" y="1063362"/>
            <a:ext cx="2754299" cy="3901137"/>
            <a:chOff x="3170225" y="1063362"/>
            <a:chExt cx="2754299" cy="3901137"/>
          </a:xfrm>
        </p:grpSpPr>
        <p:sp>
          <p:nvSpPr>
            <p:cNvPr id="184" name="Shape 184"/>
            <p:cNvSpPr txBox="1"/>
            <p:nvPr/>
          </p:nvSpPr>
          <p:spPr>
            <a:xfrm>
              <a:off x="317022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Team Agenda</a:t>
              </a:r>
            </a:p>
            <a:p>
              <a:pPr lvl="0" rtl="0" algn="ctr">
                <a:spcBef>
                  <a:spcPts val="0"/>
                </a:spcBef>
                <a:buNone/>
              </a:pPr>
              <a:r>
                <a:rPr i="1" lang="en"/>
                <a:t>View scheduled events and details</a:t>
              </a:r>
            </a:p>
            <a:p>
              <a:pPr lvl="0" rtl="0" algn="ctr">
                <a:spcBef>
                  <a:spcPts val="0"/>
                </a:spcBef>
                <a:buNone/>
              </a:pPr>
              <a:r>
                <a:rPr i="1" lang="en"/>
                <a:t>Get directions using location</a:t>
              </a:r>
            </a:p>
            <a:p>
              <a:pPr lvl="0" rtl="0">
                <a:spcBef>
                  <a:spcPts val="0"/>
                </a:spcBef>
                <a:buNone/>
              </a:pPr>
              <a:r>
                <a:t/>
              </a:r>
              <a:endParaRPr/>
            </a:p>
            <a:p>
              <a:pPr lvl="0" rtl="0">
                <a:spcBef>
                  <a:spcPts val="0"/>
                </a:spcBef>
                <a:buNone/>
              </a:pPr>
              <a:r>
                <a:t/>
              </a:r>
              <a:endParaRPr/>
            </a:p>
          </p:txBody>
        </p:sp>
        <p:pic>
          <p:nvPicPr>
            <p:cNvPr id="185" name="Shape 185"/>
            <p:cNvPicPr preferRelativeResize="0"/>
            <p:nvPr/>
          </p:nvPicPr>
          <p:blipFill rotWithShape="1">
            <a:blip r:embed="rId6">
              <a:alphaModFix/>
            </a:blip>
            <a:srcRect b="9485" l="36581" r="9550" t="24276"/>
            <a:stretch/>
          </p:blipFill>
          <p:spPr>
            <a:xfrm>
              <a:off x="3603975" y="1063362"/>
              <a:ext cx="1893425" cy="2632648"/>
            </a:xfrm>
            <a:prstGeom prst="rect">
              <a:avLst/>
            </a:prstGeom>
            <a:noFill/>
            <a:ln>
              <a:noFill/>
            </a:ln>
          </p:spPr>
        </p:pic>
      </p:grpSp>
      <p:grpSp>
        <p:nvGrpSpPr>
          <p:cNvPr id="186" name="Shape 186"/>
          <p:cNvGrpSpPr/>
          <p:nvPr/>
        </p:nvGrpSpPr>
        <p:grpSpPr>
          <a:xfrm>
            <a:off x="213425" y="1174000"/>
            <a:ext cx="2754300" cy="3790500"/>
            <a:chOff x="213425" y="1174000"/>
            <a:chExt cx="2754300" cy="3790500"/>
          </a:xfrm>
        </p:grpSpPr>
        <p:sp>
          <p:nvSpPr>
            <p:cNvPr id="187" name="Shape 187"/>
            <p:cNvSpPr txBox="1"/>
            <p:nvPr/>
          </p:nvSpPr>
          <p:spPr>
            <a:xfrm>
              <a:off x="21342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Team Contacts</a:t>
              </a:r>
            </a:p>
            <a:p>
              <a:pPr lvl="0" rtl="0" algn="ctr">
                <a:spcBef>
                  <a:spcPts val="0"/>
                </a:spcBef>
                <a:buNone/>
              </a:pPr>
              <a:r>
                <a:rPr i="1" lang="en"/>
                <a:t>Find Team contact information in one place</a:t>
              </a:r>
            </a:p>
            <a:p>
              <a:pPr lvl="0" rtl="0" algn="ctr">
                <a:spcBef>
                  <a:spcPts val="0"/>
                </a:spcBef>
                <a:buNone/>
              </a:pPr>
              <a:r>
                <a:rPr i="1" lang="en"/>
                <a:t>Easy group contact options</a:t>
              </a:r>
            </a:p>
            <a:p>
              <a:pPr lvl="0" rtl="0">
                <a:spcBef>
                  <a:spcPts val="0"/>
                </a:spcBef>
                <a:buNone/>
              </a:pPr>
              <a:r>
                <a:t/>
              </a:r>
              <a:endParaRPr/>
            </a:p>
            <a:p>
              <a:pPr lvl="0" rtl="0">
                <a:spcBef>
                  <a:spcPts val="0"/>
                </a:spcBef>
                <a:buNone/>
              </a:pPr>
              <a:r>
                <a:t/>
              </a:r>
              <a:endParaRPr/>
            </a:p>
          </p:txBody>
        </p:sp>
        <p:pic>
          <p:nvPicPr>
            <p:cNvPr id="188" name="Shape 188"/>
            <p:cNvPicPr preferRelativeResize="0"/>
            <p:nvPr/>
          </p:nvPicPr>
          <p:blipFill rotWithShape="1">
            <a:blip r:embed="rId7">
              <a:alphaModFix/>
            </a:blip>
            <a:srcRect b="12049" l="38307" r="7883" t="27854"/>
            <a:stretch/>
          </p:blipFill>
          <p:spPr>
            <a:xfrm>
              <a:off x="213425" y="1174000"/>
              <a:ext cx="2754300" cy="2469812"/>
            </a:xfrm>
            <a:prstGeom prst="rect">
              <a:avLst/>
            </a:prstGeom>
            <a:noFill/>
            <a:ln>
              <a:noFill/>
            </a:ln>
          </p:spPr>
        </p:pic>
      </p:grpSp>
      <p:sp>
        <p:nvSpPr>
          <p:cNvPr id="189" name="Shape 189"/>
          <p:cNvSpPr/>
          <p:nvPr/>
        </p:nvSpPr>
        <p:spPr>
          <a:xfrm>
            <a:off x="5301875" y="2065675"/>
            <a:ext cx="1046600" cy="2602725"/>
          </a:xfrm>
          <a:custGeom>
            <a:pathLst>
              <a:path extrusionOk="0" h="104109" w="41864">
                <a:moveTo>
                  <a:pt x="16525" y="104109"/>
                </a:moveTo>
                <a:cubicBezTo>
                  <a:pt x="20748" y="96397"/>
                  <a:pt x="44618" y="75189"/>
                  <a:pt x="41864" y="57838"/>
                </a:cubicBezTo>
                <a:cubicBezTo>
                  <a:pt x="39109" y="40486"/>
                  <a:pt x="6977" y="9639"/>
                  <a:pt x="0" y="0"/>
                </a:cubicBezTo>
              </a:path>
            </a:pathLst>
          </a:custGeom>
          <a:noFill/>
          <a:ln cap="flat" cmpd="sng" w="19050">
            <a:solidFill>
              <a:srgbClr val="32C924"/>
            </a:solidFill>
            <a:prstDash val="solid"/>
            <a:round/>
            <a:headEnd len="lg" w="lg" type="none"/>
            <a:tailEnd len="lg" w="lg"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2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xit" presetID="10" presetSubtype="0">
                                  <p:stCondLst>
                                    <p:cond delay="0"/>
                                  </p:stCondLst>
                                  <p:childTnLst>
                                    <p:animEffect filter="fade" transition="out">
                                      <p:cBhvr>
                                        <p:cTn dur="2500"/>
                                        <p:tgtEl>
                                          <p:spTgt spid="189"/>
                                        </p:tgtEl>
                                      </p:cBhvr>
                                    </p:animEffect>
                                    <p:set>
                                      <p:cBhvr>
                                        <p:cTn dur="1" fill="hold">
                                          <p:stCondLst>
                                            <p:cond delay="2500"/>
                                          </p:stCondLst>
                                        </p:cTn>
                                        <p:tgtEl>
                                          <p:spTgt spid="1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Track Expenses</a:t>
            </a:r>
          </a:p>
        </p:txBody>
      </p:sp>
      <p:pic>
        <p:nvPicPr>
          <p:cNvPr descr="small-logo.png" id="195" name="Shape 195"/>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196" name="Shape 196"/>
          <p:cNvGrpSpPr/>
          <p:nvPr/>
        </p:nvGrpSpPr>
        <p:grpSpPr>
          <a:xfrm>
            <a:off x="213425" y="1009475"/>
            <a:ext cx="2754299" cy="3955024"/>
            <a:chOff x="213425" y="1009475"/>
            <a:chExt cx="2754299" cy="3955024"/>
          </a:xfrm>
        </p:grpSpPr>
        <p:sp>
          <p:nvSpPr>
            <p:cNvPr id="197" name="Shape 197"/>
            <p:cNvSpPr txBox="1"/>
            <p:nvPr/>
          </p:nvSpPr>
          <p:spPr>
            <a:xfrm>
              <a:off x="21342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View Expense Totals and Subtotals</a:t>
              </a:r>
            </a:p>
            <a:p>
              <a:pPr lvl="0" rtl="0" algn="ctr">
                <a:spcBef>
                  <a:spcPts val="0"/>
                </a:spcBef>
                <a:buNone/>
              </a:pPr>
              <a:r>
                <a:rPr i="1" lang="en"/>
                <a:t>Select expenses to get a subtotal calculation</a:t>
              </a:r>
            </a:p>
            <a:p>
              <a:pPr lvl="0" rtl="0">
                <a:spcBef>
                  <a:spcPts val="0"/>
                </a:spcBef>
                <a:buNone/>
              </a:pPr>
              <a:r>
                <a:t/>
              </a:r>
              <a:endParaRPr/>
            </a:p>
            <a:p>
              <a:pPr lvl="0" rtl="0">
                <a:spcBef>
                  <a:spcPts val="0"/>
                </a:spcBef>
                <a:buNone/>
              </a:pPr>
              <a:r>
                <a:t/>
              </a:r>
              <a:endParaRPr/>
            </a:p>
          </p:txBody>
        </p:sp>
        <p:pic>
          <p:nvPicPr>
            <p:cNvPr descr="expense view.png" id="198" name="Shape 198"/>
            <p:cNvPicPr preferRelativeResize="0"/>
            <p:nvPr/>
          </p:nvPicPr>
          <p:blipFill>
            <a:blip r:embed="rId4">
              <a:alphaModFix/>
            </a:blip>
            <a:stretch>
              <a:fillRect/>
            </a:stretch>
          </p:blipFill>
          <p:spPr>
            <a:xfrm>
              <a:off x="867575" y="1009475"/>
              <a:ext cx="1535273" cy="2729375"/>
            </a:xfrm>
            <a:prstGeom prst="rect">
              <a:avLst/>
            </a:prstGeom>
            <a:noFill/>
            <a:ln>
              <a:noFill/>
            </a:ln>
          </p:spPr>
        </p:pic>
      </p:grpSp>
      <p:grpSp>
        <p:nvGrpSpPr>
          <p:cNvPr id="199" name="Shape 199"/>
          <p:cNvGrpSpPr/>
          <p:nvPr/>
        </p:nvGrpSpPr>
        <p:grpSpPr>
          <a:xfrm>
            <a:off x="3170225" y="1009471"/>
            <a:ext cx="2754299" cy="3955028"/>
            <a:chOff x="3170225" y="1009471"/>
            <a:chExt cx="2754299" cy="3955028"/>
          </a:xfrm>
        </p:grpSpPr>
        <p:sp>
          <p:nvSpPr>
            <p:cNvPr id="200" name="Shape 200"/>
            <p:cNvSpPr txBox="1"/>
            <p:nvPr/>
          </p:nvSpPr>
          <p:spPr>
            <a:xfrm>
              <a:off x="317022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Take Receipt Pictures</a:t>
              </a:r>
            </a:p>
            <a:p>
              <a:pPr lvl="0" rtl="0" algn="ctr">
                <a:spcBef>
                  <a:spcPts val="0"/>
                </a:spcBef>
                <a:buNone/>
              </a:pPr>
              <a:r>
                <a:rPr i="1" lang="en"/>
                <a:t>Upload receipt images with your expenses</a:t>
              </a:r>
            </a:p>
            <a:p>
              <a:pPr lvl="0" rtl="0" algn="ctr">
                <a:spcBef>
                  <a:spcPts val="0"/>
                </a:spcBef>
                <a:buNone/>
              </a:pPr>
              <a:r>
                <a:rPr i="1" lang="en"/>
                <a:t>Preview shown after taken</a:t>
              </a:r>
            </a:p>
          </p:txBody>
        </p:sp>
        <p:pic>
          <p:nvPicPr>
            <p:cNvPr descr="expense create.png" id="201" name="Shape 201"/>
            <p:cNvPicPr preferRelativeResize="0"/>
            <p:nvPr/>
          </p:nvPicPr>
          <p:blipFill>
            <a:blip r:embed="rId5">
              <a:alphaModFix/>
            </a:blip>
            <a:stretch>
              <a:fillRect/>
            </a:stretch>
          </p:blipFill>
          <p:spPr>
            <a:xfrm>
              <a:off x="3804362" y="1009471"/>
              <a:ext cx="1535273" cy="2729390"/>
            </a:xfrm>
            <a:prstGeom prst="rect">
              <a:avLst/>
            </a:prstGeom>
            <a:noFill/>
            <a:ln>
              <a:noFill/>
            </a:ln>
          </p:spPr>
        </p:pic>
      </p:grpSp>
      <p:grpSp>
        <p:nvGrpSpPr>
          <p:cNvPr id="202" name="Shape 202"/>
          <p:cNvGrpSpPr/>
          <p:nvPr/>
        </p:nvGrpSpPr>
        <p:grpSpPr>
          <a:xfrm>
            <a:off x="6145475" y="1009475"/>
            <a:ext cx="2754299" cy="3955025"/>
            <a:chOff x="6145475" y="1009475"/>
            <a:chExt cx="2754299" cy="3955025"/>
          </a:xfrm>
        </p:grpSpPr>
        <p:sp>
          <p:nvSpPr>
            <p:cNvPr id="203" name="Shape 203"/>
            <p:cNvSpPr txBox="1"/>
            <p:nvPr/>
          </p:nvSpPr>
          <p:spPr>
            <a:xfrm>
              <a:off x="6145475" y="3810700"/>
              <a:ext cx="2754299" cy="11538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Download Receipt Image</a:t>
              </a:r>
            </a:p>
            <a:p>
              <a:pPr lvl="0" rtl="0" algn="ctr">
                <a:spcBef>
                  <a:spcPts val="0"/>
                </a:spcBef>
                <a:buNone/>
              </a:pPr>
              <a:r>
                <a:rPr i="1" lang="en"/>
                <a:t>Click on the Attachment button to download image in background</a:t>
              </a:r>
            </a:p>
            <a:p>
              <a:pPr lvl="0" rtl="0">
                <a:spcBef>
                  <a:spcPts val="0"/>
                </a:spcBef>
                <a:buNone/>
              </a:pPr>
              <a:r>
                <a:t/>
              </a:r>
              <a:endParaRPr/>
            </a:p>
            <a:p>
              <a:pPr lvl="0" rtl="0">
                <a:spcBef>
                  <a:spcPts val="0"/>
                </a:spcBef>
                <a:buNone/>
              </a:pPr>
              <a:r>
                <a:t/>
              </a:r>
              <a:endParaRPr/>
            </a:p>
          </p:txBody>
        </p:sp>
        <p:pic>
          <p:nvPicPr>
            <p:cNvPr descr="download.png" id="204" name="Shape 204"/>
            <p:cNvPicPr preferRelativeResize="0"/>
            <p:nvPr/>
          </p:nvPicPr>
          <p:blipFill>
            <a:blip r:embed="rId6">
              <a:alphaModFix/>
            </a:blip>
            <a:stretch>
              <a:fillRect/>
            </a:stretch>
          </p:blipFill>
          <p:spPr>
            <a:xfrm>
              <a:off x="6671475" y="1009475"/>
              <a:ext cx="1535273" cy="2729404"/>
            </a:xfrm>
            <a:prstGeom prst="rect">
              <a:avLst/>
            </a:prstGeom>
            <a:noFill/>
            <a:ln>
              <a:noFill/>
            </a:ln>
          </p:spPr>
        </p:pic>
      </p:grpSp>
      <p:grpSp>
        <p:nvGrpSpPr>
          <p:cNvPr id="205" name="Shape 205"/>
          <p:cNvGrpSpPr/>
          <p:nvPr/>
        </p:nvGrpSpPr>
        <p:grpSpPr>
          <a:xfrm>
            <a:off x="6364975" y="917650"/>
            <a:ext cx="1540130" cy="1784900"/>
            <a:chOff x="6364975" y="917650"/>
            <a:chExt cx="1540130" cy="1784900"/>
          </a:xfrm>
        </p:grpSpPr>
        <p:grpSp>
          <p:nvGrpSpPr>
            <p:cNvPr id="206" name="Shape 206"/>
            <p:cNvGrpSpPr/>
            <p:nvPr/>
          </p:nvGrpSpPr>
          <p:grpSpPr>
            <a:xfrm>
              <a:off x="6671475" y="917650"/>
              <a:ext cx="1233630" cy="1784900"/>
              <a:chOff x="6671475" y="917650"/>
              <a:chExt cx="1233630" cy="1784900"/>
            </a:xfrm>
          </p:grpSpPr>
          <p:sp>
            <p:nvSpPr>
              <p:cNvPr id="207" name="Shape 207"/>
              <p:cNvSpPr/>
              <p:nvPr/>
            </p:nvSpPr>
            <p:spPr>
              <a:xfrm>
                <a:off x="6671475" y="917650"/>
                <a:ext cx="218400" cy="261600"/>
              </a:xfrm>
              <a:prstGeom prst="roundRect">
                <a:avLst>
                  <a:gd fmla="val 14926" name="adj"/>
                </a:avLst>
              </a:prstGeom>
              <a:noFill/>
              <a:ln cap="flat" cmpd="sng" w="19050">
                <a:solidFill>
                  <a:srgbClr val="32C92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a:off x="7595505" y="2440950"/>
                <a:ext cx="309600" cy="261600"/>
              </a:xfrm>
              <a:prstGeom prst="roundRect">
                <a:avLst>
                  <a:gd fmla="val 14926" name="adj"/>
                </a:avLst>
              </a:prstGeom>
              <a:noFill/>
              <a:ln cap="flat" cmpd="sng" w="19050">
                <a:solidFill>
                  <a:srgbClr val="32C92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09" name="Shape 209"/>
            <p:cNvSpPr/>
            <p:nvPr/>
          </p:nvSpPr>
          <p:spPr>
            <a:xfrm>
              <a:off x="6364975" y="1112839"/>
              <a:ext cx="1292125" cy="1463050"/>
            </a:xfrm>
            <a:custGeom>
              <a:pathLst>
                <a:path extrusionOk="0" h="58522" w="51685">
                  <a:moveTo>
                    <a:pt x="51685" y="58522"/>
                  </a:moveTo>
                  <a:cubicBezTo>
                    <a:pt x="43332" y="53333"/>
                    <a:pt x="7949" y="37146"/>
                    <a:pt x="1568" y="27393"/>
                  </a:cubicBezTo>
                  <a:cubicBezTo>
                    <a:pt x="-4813" y="17639"/>
                    <a:pt x="11425" y="4565"/>
                    <a:pt x="13397" y="0"/>
                  </a:cubicBezTo>
                </a:path>
              </a:pathLst>
            </a:custGeom>
            <a:noFill/>
            <a:ln cap="flat" cmpd="sng" w="19050">
              <a:solidFill>
                <a:srgbClr val="32C924"/>
              </a:solidFill>
              <a:prstDash val="solid"/>
              <a:round/>
              <a:headEnd len="lg" w="lg" type="none"/>
              <a:tailEnd len="lg" w="lg" type="triangle"/>
            </a:ln>
          </p:spPr>
        </p:sp>
      </p:grpSp>
      <p:grpSp>
        <p:nvGrpSpPr>
          <p:cNvPr id="210" name="Shape 210"/>
          <p:cNvGrpSpPr/>
          <p:nvPr/>
        </p:nvGrpSpPr>
        <p:grpSpPr>
          <a:xfrm>
            <a:off x="799625" y="1074150"/>
            <a:ext cx="1930150" cy="1641825"/>
            <a:chOff x="799625" y="1074150"/>
            <a:chExt cx="1930150" cy="1641825"/>
          </a:xfrm>
        </p:grpSpPr>
        <p:grpSp>
          <p:nvGrpSpPr>
            <p:cNvPr id="211" name="Shape 211"/>
            <p:cNvGrpSpPr/>
            <p:nvPr/>
          </p:nvGrpSpPr>
          <p:grpSpPr>
            <a:xfrm>
              <a:off x="799625" y="1074150"/>
              <a:ext cx="1265999" cy="682525"/>
              <a:chOff x="799625" y="1074150"/>
              <a:chExt cx="1265999" cy="682525"/>
            </a:xfrm>
          </p:grpSpPr>
          <p:sp>
            <p:nvSpPr>
              <p:cNvPr id="212" name="Shape 212"/>
              <p:cNvSpPr/>
              <p:nvPr/>
            </p:nvSpPr>
            <p:spPr>
              <a:xfrm>
                <a:off x="1094800" y="1074150"/>
                <a:ext cx="798600" cy="261600"/>
              </a:xfrm>
              <a:prstGeom prst="roundRect">
                <a:avLst>
                  <a:gd fmla="val 16667" name="adj"/>
                </a:avLst>
              </a:prstGeom>
              <a:noFill/>
              <a:ln cap="flat" cmpd="sng" w="19050">
                <a:solidFill>
                  <a:srgbClr val="32C92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a:off x="799625" y="1495075"/>
                <a:ext cx="1265999" cy="261600"/>
              </a:xfrm>
              <a:prstGeom prst="roundRect">
                <a:avLst>
                  <a:gd fmla="val 16667" name="adj"/>
                </a:avLst>
              </a:prstGeom>
              <a:noFill/>
              <a:ln cap="flat" cmpd="sng" w="19050">
                <a:solidFill>
                  <a:srgbClr val="32C92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14" name="Shape 214"/>
            <p:cNvSpPr/>
            <p:nvPr/>
          </p:nvSpPr>
          <p:spPr>
            <a:xfrm>
              <a:off x="1883275" y="1260700"/>
              <a:ext cx="846500" cy="1455275"/>
            </a:xfrm>
            <a:custGeom>
              <a:pathLst>
                <a:path extrusionOk="0" h="58211" w="33860">
                  <a:moveTo>
                    <a:pt x="19922" y="58211"/>
                  </a:moveTo>
                  <a:cubicBezTo>
                    <a:pt x="22153" y="52244"/>
                    <a:pt x="36628" y="32114"/>
                    <a:pt x="33308" y="22413"/>
                  </a:cubicBezTo>
                  <a:cubicBezTo>
                    <a:pt x="29987" y="12711"/>
                    <a:pt x="5551" y="3735"/>
                    <a:pt x="0" y="0"/>
                  </a:cubicBezTo>
                </a:path>
              </a:pathLst>
            </a:custGeom>
            <a:noFill/>
            <a:ln cap="flat" cmpd="sng" w="19050">
              <a:solidFill>
                <a:srgbClr val="32C924"/>
              </a:solidFill>
              <a:prstDash val="solid"/>
              <a:round/>
              <a:headEnd len="lg" w="lg" type="none"/>
              <a:tailEnd len="lg" w="lg" type="triangle"/>
            </a:ln>
          </p:spPr>
        </p:sp>
      </p:grpSp>
      <p:pic>
        <p:nvPicPr>
          <p:cNvPr id="215" name="Shape 215"/>
          <p:cNvPicPr preferRelativeResize="0"/>
          <p:nvPr/>
        </p:nvPicPr>
        <p:blipFill>
          <a:blip r:embed="rId7">
            <a:alphaModFix/>
          </a:blip>
          <a:stretch>
            <a:fillRect/>
          </a:stretch>
        </p:blipFill>
        <p:spPr>
          <a:xfrm>
            <a:off x="7999875" y="205975"/>
            <a:ext cx="686824" cy="80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Track Expenses</a:t>
            </a:r>
          </a:p>
        </p:txBody>
      </p:sp>
      <p:pic>
        <p:nvPicPr>
          <p:cNvPr descr="small-logo.png" id="221" name="Shape 221"/>
          <p:cNvPicPr preferRelativeResize="0"/>
          <p:nvPr/>
        </p:nvPicPr>
        <p:blipFill>
          <a:blip r:embed="rId3">
            <a:alphaModFix/>
          </a:blip>
          <a:stretch>
            <a:fillRect/>
          </a:stretch>
        </p:blipFill>
        <p:spPr>
          <a:xfrm>
            <a:off x="0" y="205965"/>
            <a:ext cx="1060405" cy="857399"/>
          </a:xfrm>
          <a:prstGeom prst="rect">
            <a:avLst/>
          </a:prstGeom>
          <a:noFill/>
          <a:ln>
            <a:noFill/>
          </a:ln>
        </p:spPr>
      </p:pic>
      <p:sp>
        <p:nvSpPr>
          <p:cNvPr id="222" name="Shape 222"/>
          <p:cNvSpPr txBox="1"/>
          <p:nvPr/>
        </p:nvSpPr>
        <p:spPr>
          <a:xfrm>
            <a:off x="76200" y="3992225"/>
            <a:ext cx="1785299" cy="1087199"/>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View Expense Totals</a:t>
            </a:r>
          </a:p>
          <a:p>
            <a:pPr lvl="0" rtl="0" algn="ctr">
              <a:spcBef>
                <a:spcPts val="0"/>
              </a:spcBef>
              <a:buNone/>
            </a:pPr>
            <a:r>
              <a:rPr i="1" lang="en"/>
              <a:t>Total expenses calculation</a:t>
            </a:r>
          </a:p>
          <a:p>
            <a:pPr lvl="0" rtl="0">
              <a:spcBef>
                <a:spcPts val="0"/>
              </a:spcBef>
              <a:buNone/>
            </a:pPr>
            <a:r>
              <a:t/>
            </a:r>
            <a:endParaRPr/>
          </a:p>
          <a:p>
            <a:pPr lvl="0" rtl="0">
              <a:spcBef>
                <a:spcPts val="0"/>
              </a:spcBef>
              <a:buNone/>
            </a:pPr>
            <a:r>
              <a:t/>
            </a:r>
            <a:endParaRPr/>
          </a:p>
        </p:txBody>
      </p:sp>
      <p:sp>
        <p:nvSpPr>
          <p:cNvPr id="223" name="Shape 223"/>
          <p:cNvSpPr txBox="1"/>
          <p:nvPr/>
        </p:nvSpPr>
        <p:spPr>
          <a:xfrm>
            <a:off x="3447200" y="4110375"/>
            <a:ext cx="2754299" cy="9360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Upload Receipt Pictures</a:t>
            </a:r>
          </a:p>
          <a:p>
            <a:pPr lvl="0" rtl="0" algn="ctr">
              <a:spcBef>
                <a:spcPts val="0"/>
              </a:spcBef>
              <a:buNone/>
            </a:pPr>
            <a:r>
              <a:rPr i="1" lang="en"/>
              <a:t>Upload receipt images with your expenses</a:t>
            </a:r>
          </a:p>
        </p:txBody>
      </p:sp>
      <p:sp>
        <p:nvSpPr>
          <p:cNvPr id="224" name="Shape 224"/>
          <p:cNvSpPr txBox="1"/>
          <p:nvPr/>
        </p:nvSpPr>
        <p:spPr>
          <a:xfrm>
            <a:off x="6297875" y="4110375"/>
            <a:ext cx="2754299" cy="9360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View Receipt Image</a:t>
            </a:r>
          </a:p>
          <a:p>
            <a:pPr lvl="0" rtl="0" algn="ctr">
              <a:spcBef>
                <a:spcPts val="0"/>
              </a:spcBef>
              <a:buNone/>
            </a:pPr>
            <a:r>
              <a:rPr i="1" lang="en"/>
              <a:t>Click on the Attachment button to view image</a:t>
            </a:r>
          </a:p>
          <a:p>
            <a:pPr lvl="0" rtl="0">
              <a:spcBef>
                <a:spcPts val="0"/>
              </a:spcBef>
              <a:buNone/>
            </a:pPr>
            <a:r>
              <a:t/>
            </a:r>
            <a:endParaRPr/>
          </a:p>
          <a:p>
            <a:pPr lvl="0" rtl="0">
              <a:spcBef>
                <a:spcPts val="0"/>
              </a:spcBef>
              <a:buNone/>
            </a:pPr>
            <a:r>
              <a:t/>
            </a:r>
            <a:endParaRPr/>
          </a:p>
        </p:txBody>
      </p:sp>
      <p:sp>
        <p:nvSpPr>
          <p:cNvPr id="225" name="Shape 225"/>
          <p:cNvSpPr txBox="1"/>
          <p:nvPr/>
        </p:nvSpPr>
        <p:spPr>
          <a:xfrm>
            <a:off x="2001475" y="4149675"/>
            <a:ext cx="1353899" cy="857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1800"/>
              <a:t>Sort Table</a:t>
            </a:r>
          </a:p>
          <a:p>
            <a:pPr lvl="0" rtl="0" algn="ctr">
              <a:spcBef>
                <a:spcPts val="0"/>
              </a:spcBef>
              <a:buNone/>
            </a:pPr>
            <a:r>
              <a:rPr i="1" lang="en"/>
              <a:t>Sort by any column</a:t>
            </a:r>
          </a:p>
          <a:p>
            <a:pPr lvl="0" rtl="0">
              <a:spcBef>
                <a:spcPts val="0"/>
              </a:spcBef>
              <a:buNone/>
            </a:pPr>
            <a:r>
              <a:t/>
            </a:r>
            <a:endParaRPr/>
          </a:p>
          <a:p>
            <a:pPr lvl="0" rtl="0">
              <a:spcBef>
                <a:spcPts val="0"/>
              </a:spcBef>
              <a:buNone/>
            </a:pPr>
            <a:r>
              <a:t/>
            </a:r>
            <a:endParaRPr/>
          </a:p>
        </p:txBody>
      </p:sp>
      <p:pic>
        <p:nvPicPr>
          <p:cNvPr id="226" name="Shape 226"/>
          <p:cNvPicPr preferRelativeResize="0"/>
          <p:nvPr/>
        </p:nvPicPr>
        <p:blipFill rotWithShape="1">
          <a:blip r:embed="rId4">
            <a:alphaModFix/>
          </a:blip>
          <a:srcRect b="33172" l="36756" r="8210" t="29816"/>
          <a:stretch/>
        </p:blipFill>
        <p:spPr>
          <a:xfrm>
            <a:off x="933250" y="1180350"/>
            <a:ext cx="4747699" cy="2744625"/>
          </a:xfrm>
          <a:prstGeom prst="rect">
            <a:avLst/>
          </a:prstGeom>
          <a:noFill/>
          <a:ln>
            <a:noFill/>
          </a:ln>
        </p:spPr>
      </p:pic>
      <p:pic>
        <p:nvPicPr>
          <p:cNvPr id="227" name="Shape 227"/>
          <p:cNvPicPr preferRelativeResize="0"/>
          <p:nvPr/>
        </p:nvPicPr>
        <p:blipFill rotWithShape="1">
          <a:blip r:embed="rId5">
            <a:alphaModFix/>
          </a:blip>
          <a:srcRect b="5601" l="18309" r="33252" t="14831"/>
          <a:stretch/>
        </p:blipFill>
        <p:spPr>
          <a:xfrm>
            <a:off x="5955050" y="1063375"/>
            <a:ext cx="3069637" cy="2983324"/>
          </a:xfrm>
          <a:prstGeom prst="rect">
            <a:avLst/>
          </a:prstGeom>
          <a:noFill/>
          <a:ln>
            <a:noFill/>
          </a:ln>
        </p:spPr>
      </p:pic>
      <p:sp>
        <p:nvSpPr>
          <p:cNvPr id="228" name="Shape 228"/>
          <p:cNvSpPr/>
          <p:nvPr/>
        </p:nvSpPr>
        <p:spPr>
          <a:xfrm>
            <a:off x="110773" y="2521400"/>
            <a:ext cx="3889250" cy="1525300"/>
          </a:xfrm>
          <a:custGeom>
            <a:pathLst>
              <a:path extrusionOk="0" h="61012" w="155570">
                <a:moveTo>
                  <a:pt x="13624" y="61012"/>
                </a:moveTo>
                <a:cubicBezTo>
                  <a:pt x="13001" y="54371"/>
                  <a:pt x="-13769" y="31336"/>
                  <a:pt x="9888" y="21168"/>
                </a:cubicBezTo>
                <a:cubicBezTo>
                  <a:pt x="33545" y="10999"/>
                  <a:pt x="131289" y="3528"/>
                  <a:pt x="155570" y="0"/>
                </a:cubicBezTo>
              </a:path>
            </a:pathLst>
          </a:custGeom>
          <a:noFill/>
          <a:ln cap="flat" cmpd="sng" w="19050">
            <a:solidFill>
              <a:srgbClr val="32C924"/>
            </a:solidFill>
            <a:prstDash val="solid"/>
            <a:round/>
            <a:headEnd len="lg" w="lg" type="none"/>
            <a:tailEnd len="lg" w="lg" type="triangle"/>
          </a:ln>
        </p:spPr>
      </p:sp>
      <p:grpSp>
        <p:nvGrpSpPr>
          <p:cNvPr id="229" name="Shape 229"/>
          <p:cNvGrpSpPr/>
          <p:nvPr/>
        </p:nvGrpSpPr>
        <p:grpSpPr>
          <a:xfrm>
            <a:off x="1688724" y="2941574"/>
            <a:ext cx="3229800" cy="1208100"/>
            <a:chOff x="1688724" y="2941574"/>
            <a:chExt cx="3229800" cy="1208100"/>
          </a:xfrm>
        </p:grpSpPr>
        <p:cxnSp>
          <p:nvCxnSpPr>
            <p:cNvPr id="230" name="Shape 230"/>
            <p:cNvCxnSpPr/>
            <p:nvPr/>
          </p:nvCxnSpPr>
          <p:spPr>
            <a:xfrm rot="10800000">
              <a:off x="1688724" y="3042675"/>
              <a:ext cx="837300" cy="1106999"/>
            </a:xfrm>
            <a:prstGeom prst="straightConnector1">
              <a:avLst/>
            </a:prstGeom>
            <a:noFill/>
            <a:ln cap="flat" cmpd="sng" w="19050">
              <a:solidFill>
                <a:srgbClr val="32C924"/>
              </a:solidFill>
              <a:prstDash val="solid"/>
              <a:round/>
              <a:headEnd len="lg" w="lg" type="none"/>
              <a:tailEnd len="lg" w="lg" type="triangle"/>
            </a:ln>
          </p:spPr>
        </p:cxnSp>
        <p:cxnSp>
          <p:nvCxnSpPr>
            <p:cNvPr id="231" name="Shape 231"/>
            <p:cNvCxnSpPr/>
            <p:nvPr/>
          </p:nvCxnSpPr>
          <p:spPr>
            <a:xfrm rot="10800000">
              <a:off x="2311524" y="3003974"/>
              <a:ext cx="214500" cy="1145700"/>
            </a:xfrm>
            <a:prstGeom prst="straightConnector1">
              <a:avLst/>
            </a:prstGeom>
            <a:noFill/>
            <a:ln cap="flat" cmpd="sng" w="19050">
              <a:solidFill>
                <a:srgbClr val="32C924"/>
              </a:solidFill>
              <a:prstDash val="solid"/>
              <a:round/>
              <a:headEnd len="lg" w="lg" type="none"/>
              <a:tailEnd len="lg" w="lg" type="triangle"/>
            </a:ln>
          </p:spPr>
        </p:cxnSp>
        <p:cxnSp>
          <p:nvCxnSpPr>
            <p:cNvPr id="232" name="Shape 232"/>
            <p:cNvCxnSpPr/>
            <p:nvPr/>
          </p:nvCxnSpPr>
          <p:spPr>
            <a:xfrm flipH="1" rot="10800000">
              <a:off x="2526025" y="3019274"/>
              <a:ext cx="734700" cy="1130400"/>
            </a:xfrm>
            <a:prstGeom prst="straightConnector1">
              <a:avLst/>
            </a:prstGeom>
            <a:noFill/>
            <a:ln cap="flat" cmpd="sng" w="19050">
              <a:solidFill>
                <a:srgbClr val="32C924"/>
              </a:solidFill>
              <a:prstDash val="solid"/>
              <a:round/>
              <a:headEnd len="lg" w="lg" type="none"/>
              <a:tailEnd len="lg" w="lg" type="triangle"/>
            </a:ln>
          </p:spPr>
        </p:cxnSp>
        <p:cxnSp>
          <p:nvCxnSpPr>
            <p:cNvPr id="233" name="Shape 233"/>
            <p:cNvCxnSpPr/>
            <p:nvPr/>
          </p:nvCxnSpPr>
          <p:spPr>
            <a:xfrm flipH="1" rot="10800000">
              <a:off x="2526025" y="2980575"/>
              <a:ext cx="1567499" cy="1169099"/>
            </a:xfrm>
            <a:prstGeom prst="straightConnector1">
              <a:avLst/>
            </a:prstGeom>
            <a:noFill/>
            <a:ln cap="flat" cmpd="sng" w="19050">
              <a:solidFill>
                <a:srgbClr val="32C924"/>
              </a:solidFill>
              <a:prstDash val="solid"/>
              <a:round/>
              <a:headEnd len="lg" w="lg" type="none"/>
              <a:tailEnd len="lg" w="lg" type="triangle"/>
            </a:ln>
          </p:spPr>
        </p:cxnSp>
        <p:cxnSp>
          <p:nvCxnSpPr>
            <p:cNvPr id="234" name="Shape 234"/>
            <p:cNvCxnSpPr/>
            <p:nvPr/>
          </p:nvCxnSpPr>
          <p:spPr>
            <a:xfrm flipH="1" rot="10800000">
              <a:off x="2526025" y="2941574"/>
              <a:ext cx="2392500" cy="1208100"/>
            </a:xfrm>
            <a:prstGeom prst="straightConnector1">
              <a:avLst/>
            </a:prstGeom>
            <a:noFill/>
            <a:ln cap="flat" cmpd="sng" w="19050">
              <a:solidFill>
                <a:srgbClr val="32C924"/>
              </a:solidFill>
              <a:prstDash val="solid"/>
              <a:round/>
              <a:headEnd len="lg" w="lg" type="none"/>
              <a:tailEnd len="lg" w="lg" type="triangle"/>
            </a:ln>
          </p:spPr>
        </p:cxnSp>
      </p:grpSp>
      <p:grpSp>
        <p:nvGrpSpPr>
          <p:cNvPr id="235" name="Shape 235"/>
          <p:cNvGrpSpPr/>
          <p:nvPr/>
        </p:nvGrpSpPr>
        <p:grpSpPr>
          <a:xfrm>
            <a:off x="5431925" y="3014075"/>
            <a:ext cx="248999" cy="1135600"/>
            <a:chOff x="5431925" y="3014075"/>
            <a:chExt cx="248999" cy="1135600"/>
          </a:xfrm>
        </p:grpSpPr>
        <p:cxnSp>
          <p:nvCxnSpPr>
            <p:cNvPr id="236" name="Shape 236"/>
            <p:cNvCxnSpPr/>
            <p:nvPr/>
          </p:nvCxnSpPr>
          <p:spPr>
            <a:xfrm rot="10800000">
              <a:off x="5548650" y="3830475"/>
              <a:ext cx="0" cy="319199"/>
            </a:xfrm>
            <a:prstGeom prst="straightConnector1">
              <a:avLst/>
            </a:prstGeom>
            <a:noFill/>
            <a:ln cap="flat" cmpd="sng" w="19050">
              <a:solidFill>
                <a:srgbClr val="32C924"/>
              </a:solidFill>
              <a:prstDash val="solid"/>
              <a:round/>
              <a:headEnd len="lg" w="lg" type="none"/>
              <a:tailEnd len="lg" w="lg" type="triangle"/>
            </a:ln>
          </p:spPr>
        </p:cxnSp>
        <p:sp>
          <p:nvSpPr>
            <p:cNvPr id="237" name="Shape 237"/>
            <p:cNvSpPr/>
            <p:nvPr/>
          </p:nvSpPr>
          <p:spPr>
            <a:xfrm>
              <a:off x="5431925" y="3014075"/>
              <a:ext cx="248999" cy="857400"/>
            </a:xfrm>
            <a:prstGeom prst="roundRect">
              <a:avLst>
                <a:gd fmla="val 16667" name="adj"/>
              </a:avLst>
            </a:prstGeom>
            <a:noFill/>
            <a:ln cap="flat" cmpd="sng" w="19050">
              <a:solidFill>
                <a:srgbClr val="32C92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38" name="Shape 238"/>
          <p:cNvGrpSpPr/>
          <p:nvPr/>
        </p:nvGrpSpPr>
        <p:grpSpPr>
          <a:xfrm>
            <a:off x="5273028" y="3306557"/>
            <a:ext cx="1232821" cy="856892"/>
            <a:chOff x="5273028" y="3306557"/>
            <a:chExt cx="1232821" cy="856892"/>
          </a:xfrm>
        </p:grpSpPr>
        <p:cxnSp>
          <p:nvCxnSpPr>
            <p:cNvPr id="239" name="Shape 239"/>
            <p:cNvCxnSpPr/>
            <p:nvPr/>
          </p:nvCxnSpPr>
          <p:spPr>
            <a:xfrm rot="10800000">
              <a:off x="5509850" y="3533150"/>
              <a:ext cx="995999" cy="630299"/>
            </a:xfrm>
            <a:prstGeom prst="straightConnector1">
              <a:avLst/>
            </a:prstGeom>
            <a:noFill/>
            <a:ln cap="flat" cmpd="sng" w="19050">
              <a:solidFill>
                <a:srgbClr val="32C924"/>
              </a:solidFill>
              <a:prstDash val="solid"/>
              <a:round/>
              <a:headEnd len="lg" w="lg" type="none"/>
              <a:tailEnd len="lg" w="lg" type="triangle"/>
            </a:ln>
          </p:spPr>
        </p:cxnSp>
        <p:sp>
          <p:nvSpPr>
            <p:cNvPr id="240" name="Shape 240"/>
            <p:cNvSpPr/>
            <p:nvPr/>
          </p:nvSpPr>
          <p:spPr>
            <a:xfrm>
              <a:off x="5273028" y="3306557"/>
              <a:ext cx="248999" cy="257700"/>
            </a:xfrm>
            <a:prstGeom prst="roundRect">
              <a:avLst>
                <a:gd fmla="val 16667" name="adj"/>
              </a:avLst>
            </a:prstGeom>
            <a:noFill/>
            <a:ln cap="flat" cmpd="sng" w="19050">
              <a:solidFill>
                <a:srgbClr val="32C92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41" name="Shape 241"/>
          <p:cNvSpPr/>
          <p:nvPr/>
        </p:nvSpPr>
        <p:spPr>
          <a:xfrm>
            <a:off x="5322975" y="1595325"/>
            <a:ext cx="1665375" cy="1766550"/>
          </a:xfrm>
          <a:custGeom>
            <a:pathLst>
              <a:path extrusionOk="0" h="70662" w="66615">
                <a:moveTo>
                  <a:pt x="2802" y="70662"/>
                </a:moveTo>
                <a:cubicBezTo>
                  <a:pt x="2335" y="62361"/>
                  <a:pt x="-10635" y="32634"/>
                  <a:pt x="0" y="20857"/>
                </a:cubicBezTo>
                <a:cubicBezTo>
                  <a:pt x="10635" y="9080"/>
                  <a:pt x="55512" y="3476"/>
                  <a:pt x="66615" y="0"/>
                </a:cubicBezTo>
              </a:path>
            </a:pathLst>
          </a:custGeom>
          <a:noFill/>
          <a:ln cap="flat" cmpd="sng" w="19050">
            <a:solidFill>
              <a:srgbClr val="32C924"/>
            </a:solidFill>
            <a:prstDash val="solid"/>
            <a:round/>
            <a:headEnd len="lg" w="lg" type="none"/>
            <a:tailEnd len="lg" w="lg" type="triangle"/>
          </a:ln>
        </p:spPr>
      </p:sp>
      <p:pic>
        <p:nvPicPr>
          <p:cNvPr id="242" name="Shape 242"/>
          <p:cNvPicPr preferRelativeResize="0"/>
          <p:nvPr/>
        </p:nvPicPr>
        <p:blipFill>
          <a:blip r:embed="rId6">
            <a:alphaModFix/>
          </a:blip>
          <a:stretch>
            <a:fillRect/>
          </a:stretch>
        </p:blipFill>
        <p:spPr>
          <a:xfrm>
            <a:off x="6981550" y="0"/>
            <a:ext cx="2126749" cy="1063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xit" presetID="10" presetSubtype="0">
                                  <p:stCondLst>
                                    <p:cond delay="0"/>
                                  </p:stCondLst>
                                  <p:childTnLst>
                                    <p:animEffect filter="fade" transition="out">
                                      <p:cBhvr>
                                        <p:cTn dur="1000"/>
                                        <p:tgtEl>
                                          <p:spTgt spid="235"/>
                                        </p:tgtEl>
                                      </p:cBhvr>
                                    </p:animEffect>
                                    <p:set>
                                      <p:cBhvr>
                                        <p:cTn dur="1" fill="hold">
                                          <p:stCondLst>
                                            <p:cond delay="1000"/>
                                          </p:stCondLst>
                                        </p:cTn>
                                        <p:tgtEl>
                                          <p:spTgt spid="23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Security: Password Reset</a:t>
            </a:r>
          </a:p>
        </p:txBody>
      </p:sp>
      <p:pic>
        <p:nvPicPr>
          <p:cNvPr descr="small-logo.png" id="248" name="Shape 248"/>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249" name="Shape 249"/>
          <p:cNvGrpSpPr/>
          <p:nvPr/>
        </p:nvGrpSpPr>
        <p:grpSpPr>
          <a:xfrm>
            <a:off x="502699" y="1220850"/>
            <a:ext cx="8585125" cy="3590800"/>
            <a:chOff x="502699" y="1220850"/>
            <a:chExt cx="8585125" cy="3590800"/>
          </a:xfrm>
        </p:grpSpPr>
        <p:pic>
          <p:nvPicPr>
            <p:cNvPr descr="device-2014-08-02-132315.png" id="250" name="Shape 250"/>
            <p:cNvPicPr preferRelativeResize="0"/>
            <p:nvPr/>
          </p:nvPicPr>
          <p:blipFill>
            <a:blip r:embed="rId4">
              <a:alphaModFix/>
            </a:blip>
            <a:stretch>
              <a:fillRect/>
            </a:stretch>
          </p:blipFill>
          <p:spPr>
            <a:xfrm>
              <a:off x="502699" y="1220850"/>
              <a:ext cx="1706974" cy="3034649"/>
            </a:xfrm>
            <a:prstGeom prst="rect">
              <a:avLst/>
            </a:prstGeom>
            <a:noFill/>
            <a:ln>
              <a:noFill/>
            </a:ln>
          </p:spPr>
        </p:pic>
        <p:pic>
          <p:nvPicPr>
            <p:cNvPr id="251" name="Shape 251"/>
            <p:cNvPicPr preferRelativeResize="0"/>
            <p:nvPr/>
          </p:nvPicPr>
          <p:blipFill>
            <a:blip r:embed="rId5">
              <a:alphaModFix/>
            </a:blip>
            <a:stretch>
              <a:fillRect/>
            </a:stretch>
          </p:blipFill>
          <p:spPr>
            <a:xfrm>
              <a:off x="5935050" y="2897125"/>
              <a:ext cx="3152775" cy="1914525"/>
            </a:xfrm>
            <a:prstGeom prst="rect">
              <a:avLst/>
            </a:prstGeom>
            <a:noFill/>
            <a:ln>
              <a:noFill/>
            </a:ln>
          </p:spPr>
        </p:pic>
      </p:grpSp>
      <p:grpSp>
        <p:nvGrpSpPr>
          <p:cNvPr id="252" name="Shape 252"/>
          <p:cNvGrpSpPr/>
          <p:nvPr/>
        </p:nvGrpSpPr>
        <p:grpSpPr>
          <a:xfrm>
            <a:off x="2121224" y="919367"/>
            <a:ext cx="4816706" cy="2225646"/>
            <a:chOff x="2121224" y="919367"/>
            <a:chExt cx="4816706" cy="2225646"/>
          </a:xfrm>
        </p:grpSpPr>
        <p:grpSp>
          <p:nvGrpSpPr>
            <p:cNvPr id="253" name="Shape 253"/>
            <p:cNvGrpSpPr/>
            <p:nvPr/>
          </p:nvGrpSpPr>
          <p:grpSpPr>
            <a:xfrm>
              <a:off x="2121224" y="919367"/>
              <a:ext cx="4816706" cy="2225646"/>
              <a:chOff x="2121224" y="919367"/>
              <a:chExt cx="4816706" cy="2225646"/>
            </a:xfrm>
          </p:grpSpPr>
          <p:sp>
            <p:nvSpPr>
              <p:cNvPr id="254" name="Shape 254"/>
              <p:cNvSpPr/>
              <p:nvPr/>
            </p:nvSpPr>
            <p:spPr>
              <a:xfrm rot="5118239">
                <a:off x="2413288" y="764430"/>
                <a:ext cx="527671" cy="1072209"/>
              </a:xfrm>
              <a:prstGeom prst="moon">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 name="Shape 255"/>
              <p:cNvSpPr/>
              <p:nvPr/>
            </p:nvSpPr>
            <p:spPr>
              <a:xfrm rot="8044864">
                <a:off x="2718354" y="1098353"/>
                <a:ext cx="727494" cy="541427"/>
              </a:xfrm>
              <a:prstGeom prst="triangle">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rot="7963116">
                <a:off x="6101147" y="2051442"/>
                <a:ext cx="527566" cy="1072343"/>
              </a:xfrm>
              <a:prstGeom prst="moon">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57" name="Shape 257"/>
              <p:cNvPicPr preferRelativeResize="0"/>
              <p:nvPr/>
            </p:nvPicPr>
            <p:blipFill>
              <a:blip r:embed="rId6">
                <a:alphaModFix/>
              </a:blip>
              <a:stretch>
                <a:fillRect/>
              </a:stretch>
            </p:blipFill>
            <p:spPr>
              <a:xfrm>
                <a:off x="2531396" y="1639650"/>
                <a:ext cx="3327450" cy="1324199"/>
              </a:xfrm>
              <a:prstGeom prst="rect">
                <a:avLst/>
              </a:prstGeom>
              <a:noFill/>
              <a:ln cap="flat" cmpd="sng" w="28575">
                <a:solidFill>
                  <a:schemeClr val="accent1"/>
                </a:solidFill>
                <a:prstDash val="solid"/>
                <a:round/>
                <a:headEnd len="med" w="med" type="none"/>
                <a:tailEnd len="med" w="med" type="none"/>
              </a:ln>
            </p:spPr>
          </p:pic>
          <p:sp>
            <p:nvSpPr>
              <p:cNvPr id="258" name="Shape 258"/>
              <p:cNvSpPr/>
              <p:nvPr/>
            </p:nvSpPr>
            <p:spPr>
              <a:xfrm rot="-4740479">
                <a:off x="5609080" y="2024956"/>
                <a:ext cx="731622" cy="589239"/>
              </a:xfrm>
              <a:prstGeom prst="triangle">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59" name="Shape 259"/>
            <p:cNvSpPr txBox="1"/>
            <p:nvPr/>
          </p:nvSpPr>
          <p:spPr>
            <a:xfrm>
              <a:off x="3386768" y="2706469"/>
              <a:ext cx="516299" cy="110099"/>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lang="en" sz="600"/>
                <a:t>username</a:t>
              </a:r>
            </a:p>
          </p:txBody>
        </p:sp>
      </p:grpSp>
      <p:pic>
        <p:nvPicPr>
          <p:cNvPr id="260" name="Shape 260"/>
          <p:cNvPicPr preferRelativeResize="0"/>
          <p:nvPr/>
        </p:nvPicPr>
        <p:blipFill>
          <a:blip r:embed="rId7">
            <a:alphaModFix/>
          </a:blip>
          <a:stretch>
            <a:fillRect/>
          </a:stretch>
        </p:blipFill>
        <p:spPr>
          <a:xfrm>
            <a:off x="7133950" y="0"/>
            <a:ext cx="2126749" cy="1063374"/>
          </a:xfrm>
          <a:prstGeom prst="rect">
            <a:avLst/>
          </a:prstGeom>
          <a:noFill/>
          <a:ln>
            <a:noFill/>
          </a:ln>
        </p:spPr>
      </p:pic>
      <p:pic>
        <p:nvPicPr>
          <p:cNvPr id="261" name="Shape 261"/>
          <p:cNvPicPr preferRelativeResize="0"/>
          <p:nvPr/>
        </p:nvPicPr>
        <p:blipFill>
          <a:blip r:embed="rId8">
            <a:alphaModFix/>
          </a:blip>
          <a:stretch>
            <a:fillRect/>
          </a:stretch>
        </p:blipFill>
        <p:spPr>
          <a:xfrm>
            <a:off x="6838025" y="244475"/>
            <a:ext cx="688075" cy="807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idx="1" type="subTitle"/>
          </p:nvPr>
        </p:nvSpPr>
        <p:spPr>
          <a:xfrm>
            <a:off x="620250" y="2517450"/>
            <a:ext cx="7772400" cy="1373699"/>
          </a:xfrm>
          <a:prstGeom prst="rect">
            <a:avLst/>
          </a:prstGeom>
        </p:spPr>
        <p:txBody>
          <a:bodyPr anchorCtr="0" anchor="t" bIns="91425" lIns="91425" rIns="91425" tIns="91425">
            <a:noAutofit/>
          </a:bodyPr>
          <a:lstStyle/>
          <a:p>
            <a:pPr lvl="0" rtl="0">
              <a:spcBef>
                <a:spcPts val="0"/>
              </a:spcBef>
              <a:buNone/>
            </a:pPr>
            <a:r>
              <a:rPr b="1" lang="en" sz="4800">
                <a:solidFill>
                  <a:schemeClr val="accent1"/>
                </a:solidFill>
              </a:rPr>
              <a:t>Web Client Demo</a:t>
            </a:r>
          </a:p>
        </p:txBody>
      </p:sp>
      <p:pic>
        <p:nvPicPr>
          <p:cNvPr descr="Away Team 1.png" id="267" name="Shape 267"/>
          <p:cNvPicPr preferRelativeResize="0"/>
          <p:nvPr/>
        </p:nvPicPr>
        <p:blipFill>
          <a:blip r:embed="rId3">
            <a:alphaModFix/>
          </a:blip>
          <a:stretch>
            <a:fillRect/>
          </a:stretch>
        </p:blipFill>
        <p:spPr>
          <a:xfrm>
            <a:off x="0" y="-10"/>
            <a:ext cx="9144001" cy="2092271"/>
          </a:xfrm>
          <a:prstGeom prst="rect">
            <a:avLst/>
          </a:prstGeom>
          <a:noFill/>
          <a:ln>
            <a:noFill/>
          </a:ln>
        </p:spPr>
      </p:pic>
      <p:pic>
        <p:nvPicPr>
          <p:cNvPr id="268" name="Shape 268"/>
          <p:cNvPicPr preferRelativeResize="0"/>
          <p:nvPr/>
        </p:nvPicPr>
        <p:blipFill>
          <a:blip r:embed="rId4">
            <a:alphaModFix/>
          </a:blip>
          <a:stretch>
            <a:fillRect/>
          </a:stretch>
        </p:blipFill>
        <p:spPr>
          <a:xfrm>
            <a:off x="3508625" y="3891150"/>
            <a:ext cx="2126749" cy="1063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idx="1" type="subTitle"/>
          </p:nvPr>
        </p:nvSpPr>
        <p:spPr>
          <a:xfrm>
            <a:off x="620250" y="2517450"/>
            <a:ext cx="7772400" cy="1373699"/>
          </a:xfrm>
          <a:prstGeom prst="rect">
            <a:avLst/>
          </a:prstGeom>
        </p:spPr>
        <p:txBody>
          <a:bodyPr anchorCtr="0" anchor="t" bIns="91425" lIns="91425" rIns="91425" tIns="91425">
            <a:noAutofit/>
          </a:bodyPr>
          <a:lstStyle/>
          <a:p>
            <a:pPr lvl="0" rtl="0">
              <a:spcBef>
                <a:spcPts val="0"/>
              </a:spcBef>
              <a:buNone/>
            </a:pPr>
            <a:r>
              <a:rPr b="1" lang="en" sz="4800">
                <a:solidFill>
                  <a:schemeClr val="accent1"/>
                </a:solidFill>
              </a:rPr>
              <a:t>Android App Demo</a:t>
            </a:r>
          </a:p>
        </p:txBody>
      </p:sp>
      <p:pic>
        <p:nvPicPr>
          <p:cNvPr descr="Away Team 1.png" id="274" name="Shape 274"/>
          <p:cNvPicPr preferRelativeResize="0"/>
          <p:nvPr/>
        </p:nvPicPr>
        <p:blipFill>
          <a:blip r:embed="rId3">
            <a:alphaModFix/>
          </a:blip>
          <a:stretch>
            <a:fillRect/>
          </a:stretch>
        </p:blipFill>
        <p:spPr>
          <a:xfrm>
            <a:off x="0" y="-10"/>
            <a:ext cx="9144001" cy="2092271"/>
          </a:xfrm>
          <a:prstGeom prst="rect">
            <a:avLst/>
          </a:prstGeom>
          <a:noFill/>
          <a:ln>
            <a:noFill/>
          </a:ln>
        </p:spPr>
      </p:pic>
      <p:pic>
        <p:nvPicPr>
          <p:cNvPr id="275" name="Shape 275"/>
          <p:cNvPicPr preferRelativeResize="0"/>
          <p:nvPr/>
        </p:nvPicPr>
        <p:blipFill>
          <a:blip r:embed="rId4">
            <a:alphaModFix/>
          </a:blip>
          <a:stretch>
            <a:fillRect/>
          </a:stretch>
        </p:blipFill>
        <p:spPr>
          <a:xfrm>
            <a:off x="4227962" y="3891150"/>
            <a:ext cx="688075" cy="807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idx="1" type="subTitle"/>
          </p:nvPr>
        </p:nvSpPr>
        <p:spPr>
          <a:xfrm>
            <a:off x="620250" y="2136450"/>
            <a:ext cx="7772400" cy="1373699"/>
          </a:xfrm>
          <a:prstGeom prst="rect">
            <a:avLst/>
          </a:prstGeom>
        </p:spPr>
        <p:txBody>
          <a:bodyPr anchorCtr="0" anchor="t" bIns="91425" lIns="91425" rIns="91425" tIns="91425">
            <a:noAutofit/>
          </a:bodyPr>
          <a:lstStyle/>
          <a:p>
            <a:pPr lvl="0" rtl="0">
              <a:spcBef>
                <a:spcPts val="0"/>
              </a:spcBef>
              <a:buNone/>
            </a:pPr>
            <a:r>
              <a:rPr b="1" lang="en" sz="7200">
                <a:solidFill>
                  <a:schemeClr val="accent1"/>
                </a:solidFill>
              </a:rPr>
              <a:t>Questions</a:t>
            </a:r>
          </a:p>
          <a:p>
            <a:pPr lvl="0" rtl="0">
              <a:spcBef>
                <a:spcPts val="0"/>
              </a:spcBef>
              <a:buNone/>
            </a:pPr>
            <a:r>
              <a:rPr b="1" lang="en" sz="9600">
                <a:solidFill>
                  <a:srgbClr val="32C924"/>
                </a:solidFill>
              </a:rPr>
              <a:t>?</a:t>
            </a:r>
          </a:p>
        </p:txBody>
      </p:sp>
      <p:pic>
        <p:nvPicPr>
          <p:cNvPr descr="Away Team 1.png" id="281" name="Shape 281"/>
          <p:cNvPicPr preferRelativeResize="0"/>
          <p:nvPr/>
        </p:nvPicPr>
        <p:blipFill>
          <a:blip r:embed="rId3">
            <a:alphaModFix/>
          </a:blip>
          <a:stretch>
            <a:fillRect/>
          </a:stretch>
        </p:blipFill>
        <p:spPr>
          <a:xfrm>
            <a:off x="0" y="-10"/>
            <a:ext cx="9144001" cy="20922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idx="1" type="subTitle"/>
          </p:nvPr>
        </p:nvSpPr>
        <p:spPr>
          <a:xfrm>
            <a:off x="651375" y="2050500"/>
            <a:ext cx="7772400" cy="2230800"/>
          </a:xfrm>
          <a:prstGeom prst="rect">
            <a:avLst/>
          </a:prstGeom>
        </p:spPr>
        <p:txBody>
          <a:bodyPr anchorCtr="0" anchor="t" bIns="91425" lIns="91425" rIns="91425" tIns="91425">
            <a:noAutofit/>
          </a:bodyPr>
          <a:lstStyle/>
          <a:p>
            <a:pPr lvl="0" rtl="0">
              <a:spcBef>
                <a:spcPts val="0"/>
              </a:spcBef>
              <a:buNone/>
            </a:pPr>
            <a:r>
              <a:rPr lang="en"/>
              <a:t>A Mobile Productivity </a:t>
            </a:r>
          </a:p>
          <a:p>
            <a:pPr lvl="0" rtl="0">
              <a:spcBef>
                <a:spcPts val="0"/>
              </a:spcBef>
              <a:buNone/>
            </a:pPr>
            <a:r>
              <a:rPr lang="en"/>
              <a:t>&amp; </a:t>
            </a:r>
          </a:p>
          <a:p>
            <a:pPr lvl="0" rtl="0">
              <a:spcBef>
                <a:spcPts val="0"/>
              </a:spcBef>
              <a:buNone/>
            </a:pPr>
            <a:r>
              <a:rPr lang="en"/>
              <a:t>Team Coordination Tool </a:t>
            </a:r>
          </a:p>
          <a:p>
            <a:pPr lvl="0" rtl="0">
              <a:spcBef>
                <a:spcPts val="0"/>
              </a:spcBef>
              <a:buNone/>
            </a:pPr>
            <a:r>
              <a:rPr lang="en"/>
              <a:t>Created by Team 3</a:t>
            </a:r>
          </a:p>
          <a:p>
            <a:pPr lvl="0" rtl="0">
              <a:spcBef>
                <a:spcPts val="0"/>
              </a:spcBef>
              <a:buNone/>
            </a:pPr>
            <a:r>
              <a:t/>
            </a:r>
            <a:endParaRPr/>
          </a:p>
          <a:p>
            <a:pPr lvl="0" rtl="0">
              <a:spcBef>
                <a:spcPts val="0"/>
              </a:spcBef>
              <a:buNone/>
            </a:pPr>
            <a:r>
              <a:rPr lang="en" sz="2400"/>
              <a:t>Steve Naimoli, Peter Karski,  David Vu, Clay Parker</a:t>
            </a:r>
          </a:p>
        </p:txBody>
      </p:sp>
      <p:pic>
        <p:nvPicPr>
          <p:cNvPr descr="Away Team 1.png" id="37" name="Shape 37"/>
          <p:cNvPicPr preferRelativeResize="0"/>
          <p:nvPr/>
        </p:nvPicPr>
        <p:blipFill>
          <a:blip r:embed="rId3">
            <a:alphaModFix/>
          </a:blip>
          <a:stretch>
            <a:fillRect/>
          </a:stretch>
        </p:blipFill>
        <p:spPr>
          <a:xfrm>
            <a:off x="0" y="-10"/>
            <a:ext cx="9144001" cy="20922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 name="Shape 41"/>
        <p:cNvGrpSpPr/>
        <p:nvPr/>
      </p:nvGrpSpPr>
      <p:grpSpPr>
        <a:xfrm>
          <a:off x="0" y="0"/>
          <a:ext cx="0" cy="0"/>
          <a:chOff x="0" y="0"/>
          <a:chExt cx="0" cy="0"/>
        </a:xfrm>
      </p:grpSpPr>
      <p:sp>
        <p:nvSpPr>
          <p:cNvPr id="42" name="Shape 42"/>
          <p:cNvSpPr txBox="1"/>
          <p:nvPr>
            <p:ph type="title"/>
          </p:nvPr>
        </p:nvSpPr>
        <p:spPr>
          <a:xfrm>
            <a:off x="1060400" y="205975"/>
            <a:ext cx="7626299" cy="857400"/>
          </a:xfrm>
          <a:prstGeom prst="rect">
            <a:avLst/>
          </a:prstGeom>
        </p:spPr>
        <p:txBody>
          <a:bodyPr anchorCtr="0" anchor="b" bIns="91425" lIns="91425" rIns="91425" tIns="91425">
            <a:noAutofit/>
          </a:bodyPr>
          <a:lstStyle/>
          <a:p>
            <a:pPr lvl="0">
              <a:spcBef>
                <a:spcPts val="0"/>
              </a:spcBef>
              <a:buNone/>
            </a:pPr>
            <a:r>
              <a:rPr lang="en">
                <a:solidFill>
                  <a:schemeClr val="accent1"/>
                </a:solidFill>
              </a:rPr>
              <a:t>Project Goals</a:t>
            </a:r>
          </a:p>
        </p:txBody>
      </p:sp>
      <p:sp>
        <p:nvSpPr>
          <p:cNvPr id="43" name="Shape 4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rPr lang="en"/>
              <a:t>Provide a tool for mobile professionals who must coordinate with a team on the road.</a:t>
            </a:r>
          </a:p>
          <a:p>
            <a:pPr lvl="0" rtl="0" algn="ctr">
              <a:spcBef>
                <a:spcPts val="0"/>
              </a:spcBef>
              <a:buNone/>
            </a:pPr>
            <a:r>
              <a:t/>
            </a:r>
            <a:endParaRPr sz="1800"/>
          </a:p>
          <a:p>
            <a:pPr lvl="0" rtl="0">
              <a:spcBef>
                <a:spcPts val="0"/>
              </a:spcBef>
              <a:buNone/>
            </a:pPr>
            <a:r>
              <a:rPr lang="en"/>
              <a:t>Scenario:</a:t>
            </a:r>
          </a:p>
          <a:p>
            <a:pPr lvl="0" rtl="0">
              <a:spcBef>
                <a:spcPts val="0"/>
              </a:spcBef>
              <a:buNone/>
            </a:pPr>
            <a:r>
              <a:rPr lang="en" sz="1800"/>
              <a:t>You are tasked to travel with a team of colleagues and you need a tool to easily share task information.  </a:t>
            </a:r>
          </a:p>
          <a:p>
            <a:pPr lvl="0">
              <a:spcBef>
                <a:spcPts val="0"/>
              </a:spcBef>
              <a:buNone/>
            </a:pPr>
            <a:r>
              <a:rPr lang="en" sz="1800"/>
              <a:t>You want something that will allow you to access your teammates’ contact information, coordinate schedules, track completion of trip goals and tasks, and compile an expense report for your return to the home office.</a:t>
            </a:r>
          </a:p>
        </p:txBody>
      </p:sp>
      <p:pic>
        <p:nvPicPr>
          <p:cNvPr descr="small-logo.png" id="44" name="Shape 44"/>
          <p:cNvPicPr preferRelativeResize="0"/>
          <p:nvPr/>
        </p:nvPicPr>
        <p:blipFill>
          <a:blip r:embed="rId3">
            <a:alphaModFix/>
          </a:blip>
          <a:stretch>
            <a:fillRect/>
          </a:stretch>
        </p:blipFill>
        <p:spPr>
          <a:xfrm>
            <a:off x="0" y="205965"/>
            <a:ext cx="1060405" cy="857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x="0" y="0"/>
          <a:ext cx="0" cy="0"/>
          <a:chOff x="0" y="0"/>
          <a:chExt cx="0" cy="0"/>
        </a:xfrm>
      </p:grpSpPr>
      <p:sp>
        <p:nvSpPr>
          <p:cNvPr id="49" name="Shape 49"/>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Key Features</a:t>
            </a:r>
          </a:p>
        </p:txBody>
      </p:sp>
      <p:sp>
        <p:nvSpPr>
          <p:cNvPr id="50" name="Shape 50"/>
          <p:cNvSpPr txBox="1"/>
          <p:nvPr>
            <p:ph idx="1" type="body"/>
          </p:nvPr>
        </p:nvSpPr>
        <p:spPr>
          <a:xfrm>
            <a:off x="457200" y="895350"/>
            <a:ext cx="8229600" cy="3725699"/>
          </a:xfrm>
          <a:prstGeom prst="rect">
            <a:avLst/>
          </a:prstGeom>
        </p:spPr>
        <p:txBody>
          <a:bodyPr anchorCtr="0" anchor="t" bIns="91425" lIns="91425" rIns="91425" tIns="91425">
            <a:noAutofit/>
          </a:bodyPr>
          <a:lstStyle/>
          <a:p>
            <a:pPr indent="-381000" lvl="0" marL="457200" rtl="0">
              <a:spcBef>
                <a:spcPts val="0"/>
              </a:spcBef>
              <a:buClr>
                <a:srgbClr val="1C4587"/>
              </a:buClr>
              <a:buSzPct val="100000"/>
              <a:buChar char="➔"/>
            </a:pPr>
            <a:r>
              <a:rPr b="1" lang="en" sz="2400">
                <a:solidFill>
                  <a:srgbClr val="1C4587"/>
                </a:solidFill>
              </a:rPr>
              <a:t>Multi-Platform</a:t>
            </a:r>
          </a:p>
          <a:p>
            <a:pPr indent="-342900" lvl="1" marL="914400" rtl="0">
              <a:spcBef>
                <a:spcPts val="0"/>
              </a:spcBef>
              <a:buSzPct val="100000"/>
              <a:buChar char="◆"/>
            </a:pPr>
            <a:r>
              <a:rPr lang="en" sz="1800"/>
              <a:t>Web Client</a:t>
            </a:r>
          </a:p>
          <a:p>
            <a:pPr indent="-342900" lvl="1" marL="914400" rtl="0">
              <a:spcBef>
                <a:spcPts val="0"/>
              </a:spcBef>
              <a:buSzPct val="100000"/>
              <a:buChar char="◆"/>
            </a:pPr>
            <a:r>
              <a:rPr lang="en" sz="1800"/>
              <a:t>Android Application</a:t>
            </a:r>
          </a:p>
          <a:p>
            <a:pPr indent="-381000" lvl="0" marL="457200" rtl="0">
              <a:spcBef>
                <a:spcPts val="0"/>
              </a:spcBef>
              <a:buClr>
                <a:srgbClr val="1C4587"/>
              </a:buClr>
              <a:buSzPct val="100000"/>
              <a:buChar char="➔"/>
            </a:pPr>
            <a:r>
              <a:rPr b="1" lang="en" sz="2400">
                <a:solidFill>
                  <a:srgbClr val="1C4587"/>
                </a:solidFill>
              </a:rPr>
              <a:t>Mobility</a:t>
            </a:r>
          </a:p>
          <a:p>
            <a:pPr indent="-342900" lvl="1" marL="914400" rtl="0">
              <a:spcBef>
                <a:spcPts val="0"/>
              </a:spcBef>
              <a:buSzPct val="100000"/>
              <a:buChar char="◆"/>
            </a:pPr>
            <a:r>
              <a:rPr lang="en" sz="1800"/>
              <a:t>Android Integration</a:t>
            </a:r>
          </a:p>
          <a:p>
            <a:pPr indent="-342900" lvl="1" marL="914400" rtl="0">
              <a:spcBef>
                <a:spcPts val="0"/>
              </a:spcBef>
              <a:buSzPct val="100000"/>
              <a:buChar char="◆"/>
            </a:pPr>
            <a:r>
              <a:rPr lang="en" sz="1800"/>
              <a:t>Integrated Geo-Tracking</a:t>
            </a:r>
          </a:p>
          <a:p>
            <a:pPr indent="-381000" lvl="0" marL="457200" rtl="0">
              <a:spcBef>
                <a:spcPts val="0"/>
              </a:spcBef>
              <a:buClr>
                <a:srgbClr val="1C4587"/>
              </a:buClr>
              <a:buSzPct val="100000"/>
              <a:buChar char="➔"/>
            </a:pPr>
            <a:r>
              <a:rPr b="1" lang="en" sz="2400">
                <a:solidFill>
                  <a:srgbClr val="1C4587"/>
                </a:solidFill>
              </a:rPr>
              <a:t>Team Coordination</a:t>
            </a:r>
          </a:p>
          <a:p>
            <a:pPr indent="-342900" lvl="1" marL="914400" rtl="0">
              <a:spcBef>
                <a:spcPts val="0"/>
              </a:spcBef>
              <a:buSzPct val="100000"/>
              <a:buChar char="◆"/>
            </a:pPr>
            <a:r>
              <a:rPr lang="en" sz="1800"/>
              <a:t>Manage Multiple Teams</a:t>
            </a:r>
          </a:p>
          <a:p>
            <a:pPr indent="-342900" lvl="1" marL="914400" rtl="0">
              <a:spcBef>
                <a:spcPts val="0"/>
              </a:spcBef>
              <a:buSzPct val="100000"/>
              <a:buChar char="◆"/>
            </a:pPr>
            <a:r>
              <a:rPr lang="en" sz="1800"/>
              <a:t>Share Contacts, Events, Tasks</a:t>
            </a:r>
          </a:p>
          <a:p>
            <a:pPr indent="-342900" lvl="1" marL="914400" rtl="0">
              <a:spcBef>
                <a:spcPts val="0"/>
              </a:spcBef>
              <a:buSzPct val="100000"/>
              <a:buChar char="◆"/>
            </a:pPr>
            <a:r>
              <a:rPr lang="en" sz="1800"/>
              <a:t>Track Expenses</a:t>
            </a:r>
          </a:p>
          <a:p>
            <a:pPr indent="-381000" lvl="0" marL="457200" rtl="0">
              <a:spcBef>
                <a:spcPts val="0"/>
              </a:spcBef>
              <a:buClr>
                <a:srgbClr val="1C4587"/>
              </a:buClr>
              <a:buSzPct val="100000"/>
              <a:buChar char="➔"/>
            </a:pPr>
            <a:r>
              <a:rPr b="1" lang="en" sz="2400">
                <a:solidFill>
                  <a:srgbClr val="1C4587"/>
                </a:solidFill>
              </a:rPr>
              <a:t>Security</a:t>
            </a:r>
          </a:p>
          <a:p>
            <a:pPr indent="-342900" lvl="1" marL="914400" rtl="0">
              <a:spcBef>
                <a:spcPts val="0"/>
              </a:spcBef>
              <a:buSzPct val="100000"/>
              <a:buChar char="◆"/>
            </a:pPr>
            <a:r>
              <a:rPr lang="en" sz="1800"/>
              <a:t>SSL implemented and using TTL on all authenticated transactions</a:t>
            </a:r>
          </a:p>
          <a:p>
            <a:pPr indent="-342900" lvl="1" marL="914400" rtl="0">
              <a:spcBef>
                <a:spcPts val="0"/>
              </a:spcBef>
              <a:buSzPct val="100000"/>
              <a:buChar char="◆"/>
            </a:pPr>
            <a:r>
              <a:rPr lang="en" sz="1800"/>
              <a:t>Built-in authentication processes on transactions</a:t>
            </a:r>
          </a:p>
        </p:txBody>
      </p:sp>
      <p:pic>
        <p:nvPicPr>
          <p:cNvPr descr="small-logo.png" id="51" name="Shape 51"/>
          <p:cNvPicPr preferRelativeResize="0"/>
          <p:nvPr/>
        </p:nvPicPr>
        <p:blipFill>
          <a:blip r:embed="rId3">
            <a:alphaModFix/>
          </a:blip>
          <a:stretch>
            <a:fillRect/>
          </a:stretch>
        </p:blipFill>
        <p:spPr>
          <a:xfrm>
            <a:off x="0" y="205965"/>
            <a:ext cx="1060405" cy="857399"/>
          </a:xfrm>
          <a:prstGeom prst="rect">
            <a:avLst/>
          </a:prstGeom>
          <a:noFill/>
          <a:ln>
            <a:noFill/>
          </a:ln>
        </p:spPr>
      </p:pic>
      <p:pic>
        <p:nvPicPr>
          <p:cNvPr descr="Picture1.png" id="52" name="Shape 52"/>
          <p:cNvPicPr preferRelativeResize="0"/>
          <p:nvPr/>
        </p:nvPicPr>
        <p:blipFill>
          <a:blip r:embed="rId4">
            <a:alphaModFix/>
          </a:blip>
          <a:stretch>
            <a:fillRect/>
          </a:stretch>
        </p:blipFill>
        <p:spPr>
          <a:xfrm>
            <a:off x="3720898" y="1063369"/>
            <a:ext cx="5376149" cy="33911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Design Overview</a:t>
            </a:r>
          </a:p>
        </p:txBody>
      </p:sp>
      <p:sp>
        <p:nvSpPr>
          <p:cNvPr id="58" name="Shape 5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228600" lvl="0" marL="457200" rtl="0">
              <a:spcBef>
                <a:spcPts val="0"/>
              </a:spcBef>
              <a:buChar char="➔"/>
            </a:pPr>
            <a:r>
              <a:rPr lang="en"/>
              <a:t>Clients:</a:t>
            </a:r>
          </a:p>
          <a:p>
            <a:pPr indent="-228600" lvl="1" marL="914400" rtl="0">
              <a:spcBef>
                <a:spcPts val="0"/>
              </a:spcBef>
              <a:buChar char="◆"/>
            </a:pPr>
            <a:r>
              <a:rPr lang="en"/>
              <a:t>Android</a:t>
            </a:r>
          </a:p>
          <a:p>
            <a:pPr indent="-228600" lvl="1" marL="914400" rtl="0">
              <a:spcBef>
                <a:spcPts val="0"/>
              </a:spcBef>
              <a:buChar char="◆"/>
            </a:pPr>
            <a:r>
              <a:rPr lang="en"/>
              <a:t>Web</a:t>
            </a:r>
          </a:p>
          <a:p>
            <a:pPr indent="-228600" lvl="0" marL="457200" rtl="0">
              <a:spcBef>
                <a:spcPts val="0"/>
              </a:spcBef>
              <a:buChar char="➔"/>
            </a:pPr>
            <a:r>
              <a:rPr lang="en"/>
              <a:t>Server:</a:t>
            </a:r>
          </a:p>
          <a:p>
            <a:pPr indent="-228600" lvl="1" marL="914400" rtl="0">
              <a:spcBef>
                <a:spcPts val="0"/>
              </a:spcBef>
              <a:buChar char="◆"/>
            </a:pPr>
            <a:r>
              <a:rPr lang="en"/>
              <a:t>REST API over PHP (SSL)</a:t>
            </a:r>
          </a:p>
          <a:p>
            <a:pPr indent="-228600" lvl="1" marL="914400" rtl="0">
              <a:spcBef>
                <a:spcPts val="0"/>
              </a:spcBef>
              <a:buChar char="◆"/>
            </a:pPr>
            <a:r>
              <a:rPr lang="en"/>
              <a:t>Apache web server (SSL)</a:t>
            </a:r>
          </a:p>
          <a:p>
            <a:pPr indent="-228600" lvl="0" marL="457200" rtl="0">
              <a:spcBef>
                <a:spcPts val="0"/>
              </a:spcBef>
              <a:buChar char="➔"/>
            </a:pPr>
            <a:r>
              <a:rPr lang="en"/>
              <a:t>Database:</a:t>
            </a:r>
          </a:p>
          <a:p>
            <a:pPr indent="-228600" lvl="1" marL="914400" rtl="0">
              <a:spcBef>
                <a:spcPts val="0"/>
              </a:spcBef>
              <a:buChar char="◆"/>
            </a:pPr>
            <a:r>
              <a:rPr lang="en"/>
              <a:t>MySQL </a:t>
            </a:r>
          </a:p>
          <a:p>
            <a:pPr lvl="0" rtl="0">
              <a:spcBef>
                <a:spcPts val="0"/>
              </a:spcBef>
              <a:buNone/>
            </a:pPr>
            <a:r>
              <a:t/>
            </a:r>
            <a:endParaRPr/>
          </a:p>
        </p:txBody>
      </p:sp>
      <p:pic>
        <p:nvPicPr>
          <p:cNvPr descr="small-logo.png" id="59" name="Shape 59"/>
          <p:cNvPicPr preferRelativeResize="0"/>
          <p:nvPr/>
        </p:nvPicPr>
        <p:blipFill>
          <a:blip r:embed="rId3">
            <a:alphaModFix/>
          </a:blip>
          <a:stretch>
            <a:fillRect/>
          </a:stretch>
        </p:blipFill>
        <p:spPr>
          <a:xfrm>
            <a:off x="0" y="205965"/>
            <a:ext cx="1060405" cy="857399"/>
          </a:xfrm>
          <a:prstGeom prst="rect">
            <a:avLst/>
          </a:prstGeom>
          <a:noFill/>
          <a:ln>
            <a:noFill/>
          </a:ln>
        </p:spPr>
      </p:pic>
      <p:pic>
        <p:nvPicPr>
          <p:cNvPr descr="Drawing11.png" id="60" name="Shape 60"/>
          <p:cNvPicPr preferRelativeResize="0"/>
          <p:nvPr/>
        </p:nvPicPr>
        <p:blipFill>
          <a:blip r:embed="rId4">
            <a:alphaModFix/>
          </a:blip>
          <a:stretch>
            <a:fillRect/>
          </a:stretch>
        </p:blipFill>
        <p:spPr>
          <a:xfrm>
            <a:off x="5274471" y="476046"/>
            <a:ext cx="3412324" cy="2036249"/>
          </a:xfrm>
          <a:prstGeom prst="rect">
            <a:avLst/>
          </a:prstGeom>
          <a:noFill/>
          <a:ln>
            <a:noFill/>
          </a:ln>
        </p:spPr>
      </p:pic>
      <p:pic>
        <p:nvPicPr>
          <p:cNvPr descr="Drawing12.png" id="61" name="Shape 61"/>
          <p:cNvPicPr preferRelativeResize="0"/>
          <p:nvPr/>
        </p:nvPicPr>
        <p:blipFill>
          <a:blip r:embed="rId5">
            <a:alphaModFix/>
          </a:blip>
          <a:stretch>
            <a:fillRect/>
          </a:stretch>
        </p:blipFill>
        <p:spPr>
          <a:xfrm>
            <a:off x="5438026" y="2621675"/>
            <a:ext cx="3248674" cy="2229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idx="1" type="body"/>
          </p:nvPr>
        </p:nvSpPr>
        <p:spPr>
          <a:xfrm>
            <a:off x="0" y="1074400"/>
            <a:ext cx="8229600" cy="3725699"/>
          </a:xfrm>
          <a:prstGeom prst="rect">
            <a:avLst/>
          </a:prstGeom>
        </p:spPr>
        <p:txBody>
          <a:bodyPr anchorCtr="0" anchor="t" bIns="91425" lIns="91425" rIns="91425" tIns="91425">
            <a:noAutofit/>
          </a:bodyPr>
          <a:lstStyle/>
          <a:p>
            <a:pPr indent="-342900" lvl="0" marL="457200" rtl="0">
              <a:spcBef>
                <a:spcPts val="0"/>
              </a:spcBef>
              <a:buSzPct val="100000"/>
              <a:buChar char="➔"/>
            </a:pPr>
            <a:r>
              <a:rPr lang="en" sz="1800"/>
              <a:t>RESTful API </a:t>
            </a:r>
          </a:p>
          <a:p>
            <a:pPr indent="-342900" lvl="1" marL="914400" rtl="0">
              <a:spcBef>
                <a:spcPts val="0"/>
              </a:spcBef>
              <a:buSzPct val="100000"/>
              <a:buChar char="◆"/>
            </a:pPr>
            <a:r>
              <a:rPr lang="en" sz="1800"/>
              <a:t>Sessionless &amp; Stateless</a:t>
            </a:r>
            <a:br>
              <a:rPr lang="en" sz="1800"/>
            </a:br>
            <a:r>
              <a:rPr lang="en" sz="1800"/>
              <a:t> Comms</a:t>
            </a:r>
            <a:br>
              <a:rPr lang="en" sz="1800"/>
            </a:br>
          </a:p>
          <a:p>
            <a:pPr indent="-342900" lvl="0" marL="457200" rtl="0">
              <a:spcBef>
                <a:spcPts val="0"/>
              </a:spcBef>
              <a:buSzPct val="100000"/>
              <a:buChar char="➔"/>
            </a:pPr>
            <a:r>
              <a:rPr lang="en" sz="1800"/>
              <a:t>POST and JSON data</a:t>
            </a:r>
            <a:br>
              <a:rPr lang="en" sz="1800"/>
            </a:br>
            <a:r>
              <a:rPr lang="en" sz="1800"/>
              <a:t>implemented</a:t>
            </a:r>
          </a:p>
          <a:p>
            <a:pPr indent="-342900" lvl="1" marL="914400" rtl="0">
              <a:spcBef>
                <a:spcPts val="0"/>
              </a:spcBef>
              <a:buSzPct val="100000"/>
              <a:buChar char="◆"/>
            </a:pPr>
            <a:r>
              <a:rPr lang="en" sz="1800"/>
              <a:t>POST - input</a:t>
            </a:r>
          </a:p>
          <a:p>
            <a:pPr indent="-342900" lvl="1" marL="914400" rtl="0">
              <a:spcBef>
                <a:spcPts val="0"/>
              </a:spcBef>
              <a:buSzPct val="100000"/>
              <a:buChar char="◆"/>
            </a:pPr>
            <a:r>
              <a:rPr lang="en" sz="1800"/>
              <a:t>JSON - output</a:t>
            </a:r>
            <a:br>
              <a:rPr lang="en" sz="1800"/>
            </a:br>
          </a:p>
          <a:p>
            <a:pPr indent="-342900" lvl="0" marL="457200" rtl="0">
              <a:spcBef>
                <a:spcPts val="0"/>
              </a:spcBef>
              <a:buSzPct val="100000"/>
              <a:buChar char="➔"/>
            </a:pPr>
            <a:r>
              <a:rPr lang="en" sz="1800"/>
              <a:t>Both clients </a:t>
            </a:r>
            <a:br>
              <a:rPr lang="en" sz="1800"/>
            </a:br>
            <a:r>
              <a:rPr lang="en" sz="1800"/>
              <a:t>utilize same </a:t>
            </a:r>
            <a:br>
              <a:rPr lang="en" sz="1800"/>
            </a:br>
            <a:r>
              <a:rPr lang="en" sz="1800"/>
              <a:t>API calls</a:t>
            </a:r>
          </a:p>
          <a:p>
            <a:pPr lvl="0" rtl="0">
              <a:spcBef>
                <a:spcPts val="0"/>
              </a:spcBef>
              <a:buNone/>
            </a:pPr>
            <a:r>
              <a:t/>
            </a:r>
            <a:endParaRPr/>
          </a:p>
        </p:txBody>
      </p:sp>
      <p:sp>
        <p:nvSpPr>
          <p:cNvPr id="67" name="Shape 67"/>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API Design Overview</a:t>
            </a:r>
          </a:p>
        </p:txBody>
      </p:sp>
      <p:pic>
        <p:nvPicPr>
          <p:cNvPr descr="small-logo.png" id="68" name="Shape 68"/>
          <p:cNvPicPr preferRelativeResize="0"/>
          <p:nvPr/>
        </p:nvPicPr>
        <p:blipFill>
          <a:blip r:embed="rId3">
            <a:alphaModFix/>
          </a:blip>
          <a:stretch>
            <a:fillRect/>
          </a:stretch>
        </p:blipFill>
        <p:spPr>
          <a:xfrm>
            <a:off x="0" y="205965"/>
            <a:ext cx="1060405" cy="857399"/>
          </a:xfrm>
          <a:prstGeom prst="rect">
            <a:avLst/>
          </a:prstGeom>
          <a:noFill/>
          <a:ln>
            <a:noFill/>
          </a:ln>
        </p:spPr>
      </p:pic>
      <p:pic>
        <p:nvPicPr>
          <p:cNvPr descr="Drawing9.png" id="69" name="Shape 69"/>
          <p:cNvPicPr preferRelativeResize="0"/>
          <p:nvPr/>
        </p:nvPicPr>
        <p:blipFill>
          <a:blip r:embed="rId4">
            <a:alphaModFix/>
          </a:blip>
          <a:stretch>
            <a:fillRect/>
          </a:stretch>
        </p:blipFill>
        <p:spPr>
          <a:xfrm>
            <a:off x="3426925" y="1074411"/>
            <a:ext cx="2692300" cy="2994675"/>
          </a:xfrm>
          <a:prstGeom prst="rect">
            <a:avLst/>
          </a:prstGeom>
          <a:noFill/>
          <a:ln>
            <a:noFill/>
          </a:ln>
        </p:spPr>
      </p:pic>
      <p:pic>
        <p:nvPicPr>
          <p:cNvPr descr="Drawing13.png" id="70" name="Shape 70"/>
          <p:cNvPicPr preferRelativeResize="0"/>
          <p:nvPr/>
        </p:nvPicPr>
        <p:blipFill>
          <a:blip r:embed="rId5">
            <a:alphaModFix/>
          </a:blip>
          <a:stretch>
            <a:fillRect/>
          </a:stretch>
        </p:blipFill>
        <p:spPr>
          <a:xfrm>
            <a:off x="6119225" y="1074425"/>
            <a:ext cx="2844449" cy="2838050"/>
          </a:xfrm>
          <a:prstGeom prst="rect">
            <a:avLst/>
          </a:prstGeom>
          <a:noFill/>
          <a:ln>
            <a:noFill/>
          </a:ln>
        </p:spPr>
      </p:pic>
      <p:sp>
        <p:nvSpPr>
          <p:cNvPr id="71" name="Shape 71"/>
          <p:cNvSpPr txBox="1"/>
          <p:nvPr/>
        </p:nvSpPr>
        <p:spPr>
          <a:xfrm>
            <a:off x="6299400" y="4069075"/>
            <a:ext cx="2692200" cy="507600"/>
          </a:xfrm>
          <a:prstGeom prst="rect">
            <a:avLst/>
          </a:prstGeom>
          <a:noFill/>
          <a:ln>
            <a:noFill/>
          </a:ln>
        </p:spPr>
        <p:txBody>
          <a:bodyPr anchorCtr="0" anchor="t" bIns="91425" lIns="91425" rIns="91425" tIns="91425">
            <a:noAutofit/>
          </a:bodyPr>
          <a:lstStyle/>
          <a:p>
            <a:pPr lvl="0">
              <a:spcBef>
                <a:spcPts val="0"/>
              </a:spcBef>
              <a:buNone/>
            </a:pPr>
            <a:r>
              <a:rPr b="1" lang="en"/>
              <a:t>Example API Documentation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Multi-Client</a:t>
            </a:r>
          </a:p>
        </p:txBody>
      </p:sp>
      <p:pic>
        <p:nvPicPr>
          <p:cNvPr descr="small-logo.png" id="77" name="Shape 77"/>
          <p:cNvPicPr preferRelativeResize="0"/>
          <p:nvPr/>
        </p:nvPicPr>
        <p:blipFill>
          <a:blip r:embed="rId3">
            <a:alphaModFix/>
          </a:blip>
          <a:stretch>
            <a:fillRect/>
          </a:stretch>
        </p:blipFill>
        <p:spPr>
          <a:xfrm>
            <a:off x="0" y="205965"/>
            <a:ext cx="1060405" cy="857399"/>
          </a:xfrm>
          <a:prstGeom prst="rect">
            <a:avLst/>
          </a:prstGeom>
          <a:noFill/>
          <a:ln>
            <a:noFill/>
          </a:ln>
        </p:spPr>
      </p:pic>
      <p:pic>
        <p:nvPicPr>
          <p:cNvPr descr="phone-on.jpg" id="78" name="Shape 78"/>
          <p:cNvPicPr preferRelativeResize="0"/>
          <p:nvPr/>
        </p:nvPicPr>
        <p:blipFill>
          <a:blip r:embed="rId4">
            <a:alphaModFix/>
          </a:blip>
          <a:stretch>
            <a:fillRect/>
          </a:stretch>
        </p:blipFill>
        <p:spPr>
          <a:xfrm>
            <a:off x="5949650" y="1528446"/>
            <a:ext cx="2737050" cy="3362100"/>
          </a:xfrm>
          <a:prstGeom prst="rect">
            <a:avLst/>
          </a:prstGeom>
          <a:noFill/>
          <a:ln>
            <a:noFill/>
          </a:ln>
        </p:spPr>
      </p:pic>
      <p:pic>
        <p:nvPicPr>
          <p:cNvPr id="79" name="Shape 79"/>
          <p:cNvPicPr preferRelativeResize="0"/>
          <p:nvPr/>
        </p:nvPicPr>
        <p:blipFill>
          <a:blip r:embed="rId5">
            <a:alphaModFix/>
          </a:blip>
          <a:stretch>
            <a:fillRect/>
          </a:stretch>
        </p:blipFill>
        <p:spPr>
          <a:xfrm>
            <a:off x="5802625" y="1127200"/>
            <a:ext cx="1228075" cy="1441549"/>
          </a:xfrm>
          <a:prstGeom prst="rect">
            <a:avLst/>
          </a:prstGeom>
          <a:noFill/>
          <a:ln>
            <a:noFill/>
          </a:ln>
        </p:spPr>
      </p:pic>
      <p:pic>
        <p:nvPicPr>
          <p:cNvPr id="80" name="Shape 80"/>
          <p:cNvPicPr preferRelativeResize="0"/>
          <p:nvPr/>
        </p:nvPicPr>
        <p:blipFill>
          <a:blip r:embed="rId6">
            <a:alphaModFix/>
          </a:blip>
          <a:stretch>
            <a:fillRect/>
          </a:stretch>
        </p:blipFill>
        <p:spPr>
          <a:xfrm>
            <a:off x="-66099" y="1156450"/>
            <a:ext cx="5049750" cy="3789775"/>
          </a:xfrm>
          <a:prstGeom prst="rect">
            <a:avLst/>
          </a:prstGeom>
          <a:noFill/>
          <a:ln>
            <a:noFill/>
          </a:ln>
        </p:spPr>
      </p:pic>
      <p:pic>
        <p:nvPicPr>
          <p:cNvPr id="81" name="Shape 81"/>
          <p:cNvPicPr preferRelativeResize="0"/>
          <p:nvPr/>
        </p:nvPicPr>
        <p:blipFill>
          <a:blip r:embed="rId7">
            <a:alphaModFix/>
          </a:blip>
          <a:stretch>
            <a:fillRect/>
          </a:stretch>
        </p:blipFill>
        <p:spPr>
          <a:xfrm>
            <a:off x="679375" y="2350900"/>
            <a:ext cx="4038249" cy="2019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500"/>
                                        <p:tgtEl>
                                          <p:spTgt spid="8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25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Android Integration</a:t>
            </a:r>
          </a:p>
        </p:txBody>
      </p:sp>
      <p:pic>
        <p:nvPicPr>
          <p:cNvPr descr="small-logo.png" id="87" name="Shape 87"/>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88" name="Shape 88"/>
          <p:cNvGrpSpPr/>
          <p:nvPr/>
        </p:nvGrpSpPr>
        <p:grpSpPr>
          <a:xfrm>
            <a:off x="268525" y="1012200"/>
            <a:ext cx="3930611" cy="3687324"/>
            <a:chOff x="268525" y="1012200"/>
            <a:chExt cx="3930611" cy="3687324"/>
          </a:xfrm>
        </p:grpSpPr>
        <p:pic>
          <p:nvPicPr>
            <p:cNvPr descr="map integration.png" id="89" name="Shape 89"/>
            <p:cNvPicPr preferRelativeResize="0"/>
            <p:nvPr/>
          </p:nvPicPr>
          <p:blipFill>
            <a:blip r:embed="rId4">
              <a:alphaModFix/>
            </a:blip>
            <a:stretch>
              <a:fillRect/>
            </a:stretch>
          </p:blipFill>
          <p:spPr>
            <a:xfrm>
              <a:off x="1765075" y="1012200"/>
              <a:ext cx="1099950" cy="1955476"/>
            </a:xfrm>
            <a:prstGeom prst="rect">
              <a:avLst/>
            </a:prstGeom>
            <a:noFill/>
            <a:ln>
              <a:noFill/>
            </a:ln>
          </p:spPr>
        </p:pic>
        <p:pic>
          <p:nvPicPr>
            <p:cNvPr descr="demo home.png" id="90" name="Shape 90"/>
            <p:cNvPicPr preferRelativeResize="0"/>
            <p:nvPr/>
          </p:nvPicPr>
          <p:blipFill>
            <a:blip r:embed="rId5">
              <a:alphaModFix/>
            </a:blip>
            <a:stretch>
              <a:fillRect/>
            </a:stretch>
          </p:blipFill>
          <p:spPr>
            <a:xfrm>
              <a:off x="378705" y="1435676"/>
              <a:ext cx="1322648" cy="2351399"/>
            </a:xfrm>
            <a:prstGeom prst="rect">
              <a:avLst/>
            </a:prstGeom>
            <a:noFill/>
            <a:ln>
              <a:noFill/>
            </a:ln>
          </p:spPr>
        </p:pic>
        <p:pic>
          <p:nvPicPr>
            <p:cNvPr descr="event detail.png" id="91" name="Shape 91"/>
            <p:cNvPicPr preferRelativeResize="0"/>
            <p:nvPr/>
          </p:nvPicPr>
          <p:blipFill>
            <a:blip r:embed="rId6">
              <a:alphaModFix/>
            </a:blip>
            <a:stretch>
              <a:fillRect/>
            </a:stretch>
          </p:blipFill>
          <p:spPr>
            <a:xfrm>
              <a:off x="2928749" y="1528600"/>
              <a:ext cx="1270387" cy="2258476"/>
            </a:xfrm>
            <a:prstGeom prst="rect">
              <a:avLst/>
            </a:prstGeom>
            <a:noFill/>
            <a:ln>
              <a:noFill/>
            </a:ln>
          </p:spPr>
        </p:pic>
        <p:sp>
          <p:nvSpPr>
            <p:cNvPr id="92" name="Shape 92"/>
            <p:cNvSpPr/>
            <p:nvPr/>
          </p:nvSpPr>
          <p:spPr>
            <a:xfrm rot="4434297">
              <a:off x="1419135" y="1502239"/>
              <a:ext cx="299749" cy="584331"/>
            </a:xfrm>
            <a:prstGeom prst="moon">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3" name="Shape 93"/>
            <p:cNvSpPr/>
            <p:nvPr/>
          </p:nvSpPr>
          <p:spPr>
            <a:xfrm rot="6922773">
              <a:off x="1557478" y="1614344"/>
              <a:ext cx="440957" cy="272127"/>
            </a:xfrm>
            <a:prstGeom prst="triangle">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flipH="1" rot="-4355497">
              <a:off x="2869699" y="1744443"/>
              <a:ext cx="301824" cy="625205"/>
            </a:xfrm>
            <a:prstGeom prst="moon">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flipH="1" rot="-7037117">
              <a:off x="2569182" y="1867739"/>
              <a:ext cx="448277" cy="290621"/>
            </a:xfrm>
            <a:prstGeom prst="triangle">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 name="Shape 96"/>
            <p:cNvSpPr txBox="1"/>
            <p:nvPr/>
          </p:nvSpPr>
          <p:spPr>
            <a:xfrm>
              <a:off x="268525" y="3842125"/>
              <a:ext cx="3883499" cy="857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t>Green Text opens Maps client</a:t>
              </a:r>
            </a:p>
            <a:p>
              <a:pPr lvl="0" rtl="0">
                <a:spcBef>
                  <a:spcPts val="0"/>
                </a:spcBef>
                <a:buNone/>
              </a:pPr>
              <a:r>
                <a:rPr i="1" lang="en"/>
                <a:t>Use preferred map tool to view location and get directions!</a:t>
              </a:r>
            </a:p>
            <a:p>
              <a:pPr lvl="0" rtl="0">
                <a:spcBef>
                  <a:spcPts val="0"/>
                </a:spcBef>
                <a:buNone/>
              </a:pPr>
              <a:r>
                <a:t/>
              </a:r>
              <a:endParaRPr/>
            </a:p>
          </p:txBody>
        </p:sp>
      </p:grpSp>
      <p:grpSp>
        <p:nvGrpSpPr>
          <p:cNvPr id="97" name="Shape 97"/>
          <p:cNvGrpSpPr/>
          <p:nvPr/>
        </p:nvGrpSpPr>
        <p:grpSpPr>
          <a:xfrm>
            <a:off x="4510025" y="910976"/>
            <a:ext cx="4558200" cy="4178898"/>
            <a:chOff x="4510025" y="910976"/>
            <a:chExt cx="4558200" cy="4178898"/>
          </a:xfrm>
        </p:grpSpPr>
        <p:pic>
          <p:nvPicPr>
            <p:cNvPr descr="dialer.png" id="98" name="Shape 98"/>
            <p:cNvPicPr preferRelativeResize="0"/>
            <p:nvPr/>
          </p:nvPicPr>
          <p:blipFill>
            <a:blip r:embed="rId7">
              <a:alphaModFix/>
            </a:blip>
            <a:stretch>
              <a:fillRect/>
            </a:stretch>
          </p:blipFill>
          <p:spPr>
            <a:xfrm>
              <a:off x="6417351" y="910976"/>
              <a:ext cx="1099950" cy="1955486"/>
            </a:xfrm>
            <a:prstGeom prst="rect">
              <a:avLst/>
            </a:prstGeom>
            <a:noFill/>
            <a:ln>
              <a:noFill/>
            </a:ln>
          </p:spPr>
        </p:pic>
        <p:pic>
          <p:nvPicPr>
            <p:cNvPr descr="contact details.png" id="99" name="Shape 99"/>
            <p:cNvPicPr preferRelativeResize="0"/>
            <p:nvPr/>
          </p:nvPicPr>
          <p:blipFill>
            <a:blip r:embed="rId8">
              <a:alphaModFix/>
            </a:blip>
            <a:stretch>
              <a:fillRect/>
            </a:stretch>
          </p:blipFill>
          <p:spPr>
            <a:xfrm>
              <a:off x="5023655" y="1290117"/>
              <a:ext cx="1270374" cy="2258457"/>
            </a:xfrm>
            <a:prstGeom prst="rect">
              <a:avLst/>
            </a:prstGeom>
            <a:noFill/>
            <a:ln>
              <a:noFill/>
            </a:ln>
          </p:spPr>
        </p:pic>
        <p:pic>
          <p:nvPicPr>
            <p:cNvPr descr="contact options.png" id="100" name="Shape 100"/>
            <p:cNvPicPr preferRelativeResize="0"/>
            <p:nvPr/>
          </p:nvPicPr>
          <p:blipFill>
            <a:blip r:embed="rId9">
              <a:alphaModFix/>
            </a:blip>
            <a:stretch>
              <a:fillRect/>
            </a:stretch>
          </p:blipFill>
          <p:spPr>
            <a:xfrm>
              <a:off x="7564431" y="1705823"/>
              <a:ext cx="1270374" cy="2258457"/>
            </a:xfrm>
            <a:prstGeom prst="rect">
              <a:avLst/>
            </a:prstGeom>
            <a:noFill/>
            <a:ln>
              <a:noFill/>
            </a:ln>
          </p:spPr>
        </p:pic>
        <p:sp>
          <p:nvSpPr>
            <p:cNvPr id="101" name="Shape 101"/>
            <p:cNvSpPr/>
            <p:nvPr/>
          </p:nvSpPr>
          <p:spPr>
            <a:xfrm rot="3618294">
              <a:off x="6129267" y="1624169"/>
              <a:ext cx="299767" cy="584223"/>
            </a:xfrm>
            <a:prstGeom prst="moon">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rot="5479498">
              <a:off x="6251372" y="1681440"/>
              <a:ext cx="441117" cy="272069"/>
            </a:xfrm>
            <a:prstGeom prst="triangle">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flipH="1" rot="-6169492">
              <a:off x="7704102" y="1180178"/>
              <a:ext cx="295983" cy="908941"/>
            </a:xfrm>
            <a:prstGeom prst="moon">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flipH="1" rot="-6441962">
              <a:off x="7235986" y="1517218"/>
              <a:ext cx="427171" cy="234869"/>
            </a:xfrm>
            <a:prstGeom prst="triangle">
              <a:avLst>
                <a:gd fmla="val 50000" name="adj"/>
              </a:avLst>
            </a:prstGeom>
            <a:solidFill>
              <a:srgbClr val="32C924"/>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txBox="1"/>
            <p:nvPr/>
          </p:nvSpPr>
          <p:spPr>
            <a:xfrm>
              <a:off x="4510025" y="4040475"/>
              <a:ext cx="4558200" cy="1049399"/>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t>Contacts open Local Communication Tools</a:t>
              </a:r>
            </a:p>
            <a:p>
              <a:pPr lvl="0" rtl="0">
                <a:spcBef>
                  <a:spcPts val="0"/>
                </a:spcBef>
                <a:buNone/>
              </a:pPr>
              <a:r>
                <a:rPr i="1" lang="en"/>
                <a:t>Use apps installed on phone for email, text, and phone calls </a:t>
              </a:r>
            </a:p>
            <a:p>
              <a:pPr lvl="0" rtl="0">
                <a:spcBef>
                  <a:spcPts val="0"/>
                </a:spcBef>
                <a:buNone/>
              </a:pPr>
              <a:r>
                <a:rPr i="1" lang="en"/>
                <a:t>(allows flexible VOIP or internet text selections)</a:t>
              </a:r>
            </a:p>
            <a:p>
              <a:pPr lvl="0" rtl="0">
                <a:spcBef>
                  <a:spcPts val="0"/>
                </a:spcBef>
                <a:buNone/>
              </a:pPr>
              <a:r>
                <a:t/>
              </a:r>
              <a:endParaRPr/>
            </a:p>
          </p:txBody>
        </p:sp>
      </p:grpSp>
      <p:pic>
        <p:nvPicPr>
          <p:cNvPr id="106" name="Shape 106"/>
          <p:cNvPicPr preferRelativeResize="0"/>
          <p:nvPr/>
        </p:nvPicPr>
        <p:blipFill>
          <a:blip r:embed="rId10">
            <a:alphaModFix/>
          </a:blip>
          <a:stretch>
            <a:fillRect/>
          </a:stretch>
        </p:blipFill>
        <p:spPr>
          <a:xfrm>
            <a:off x="7999875" y="205975"/>
            <a:ext cx="686824" cy="80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1060400" y="205975"/>
            <a:ext cx="7626299" cy="857400"/>
          </a:xfrm>
          <a:prstGeom prst="rect">
            <a:avLst/>
          </a:prstGeom>
        </p:spPr>
        <p:txBody>
          <a:bodyPr anchorCtr="0" anchor="b" bIns="91425" lIns="91425" rIns="91425" tIns="91425">
            <a:noAutofit/>
          </a:bodyPr>
          <a:lstStyle/>
          <a:p>
            <a:pPr lvl="0" rtl="0">
              <a:spcBef>
                <a:spcPts val="0"/>
              </a:spcBef>
              <a:buNone/>
            </a:pPr>
            <a:r>
              <a:rPr lang="en">
                <a:solidFill>
                  <a:schemeClr val="accent1"/>
                </a:solidFill>
              </a:rPr>
              <a:t>Features: Geo-Tracking</a:t>
            </a:r>
          </a:p>
        </p:txBody>
      </p:sp>
      <p:pic>
        <p:nvPicPr>
          <p:cNvPr descr="small-logo.png" id="112" name="Shape 112"/>
          <p:cNvPicPr preferRelativeResize="0"/>
          <p:nvPr/>
        </p:nvPicPr>
        <p:blipFill>
          <a:blip r:embed="rId3">
            <a:alphaModFix/>
          </a:blip>
          <a:stretch>
            <a:fillRect/>
          </a:stretch>
        </p:blipFill>
        <p:spPr>
          <a:xfrm>
            <a:off x="0" y="205965"/>
            <a:ext cx="1060405" cy="857399"/>
          </a:xfrm>
          <a:prstGeom prst="rect">
            <a:avLst/>
          </a:prstGeom>
          <a:noFill/>
          <a:ln>
            <a:noFill/>
          </a:ln>
        </p:spPr>
      </p:pic>
      <p:grpSp>
        <p:nvGrpSpPr>
          <p:cNvPr id="113" name="Shape 113"/>
          <p:cNvGrpSpPr/>
          <p:nvPr/>
        </p:nvGrpSpPr>
        <p:grpSpPr>
          <a:xfrm>
            <a:off x="192798" y="1272449"/>
            <a:ext cx="6197026" cy="3428649"/>
            <a:chOff x="192798" y="1272449"/>
            <a:chExt cx="6197026" cy="3428649"/>
          </a:xfrm>
        </p:grpSpPr>
        <p:pic>
          <p:nvPicPr>
            <p:cNvPr descr="map members.png" id="114" name="Shape 114"/>
            <p:cNvPicPr preferRelativeResize="0"/>
            <p:nvPr/>
          </p:nvPicPr>
          <p:blipFill>
            <a:blip r:embed="rId4">
              <a:alphaModFix/>
            </a:blip>
            <a:stretch>
              <a:fillRect/>
            </a:stretch>
          </p:blipFill>
          <p:spPr>
            <a:xfrm>
              <a:off x="192798" y="1272449"/>
              <a:ext cx="1928599" cy="3428649"/>
            </a:xfrm>
            <a:prstGeom prst="rect">
              <a:avLst/>
            </a:prstGeom>
            <a:noFill/>
            <a:ln>
              <a:noFill/>
            </a:ln>
          </p:spPr>
        </p:pic>
        <p:sp>
          <p:nvSpPr>
            <p:cNvPr id="115" name="Shape 115"/>
            <p:cNvSpPr txBox="1"/>
            <p:nvPr/>
          </p:nvSpPr>
          <p:spPr>
            <a:xfrm>
              <a:off x="2506325" y="1501050"/>
              <a:ext cx="3883499" cy="12690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800"/>
                <a:t>Find team members’ location</a:t>
              </a:r>
            </a:p>
            <a:p>
              <a:pPr lvl="0" rtl="0">
                <a:spcBef>
                  <a:spcPts val="0"/>
                </a:spcBef>
                <a:buNone/>
              </a:pPr>
              <a:r>
                <a:rPr i="1" lang="en"/>
                <a:t>Useful for seeing when everyone has arrived at the airport or finding a meeting location</a:t>
              </a:r>
            </a:p>
            <a:p>
              <a:pPr lvl="0" rtl="0">
                <a:spcBef>
                  <a:spcPts val="0"/>
                </a:spcBef>
                <a:buNone/>
              </a:pPr>
              <a:r>
                <a:t/>
              </a:r>
              <a:endParaRPr i="1"/>
            </a:p>
            <a:p>
              <a:pPr lvl="0" rtl="0">
                <a:spcBef>
                  <a:spcPts val="0"/>
                </a:spcBef>
                <a:buNone/>
              </a:pPr>
              <a:r>
                <a:rPr i="1" lang="en"/>
                <a:t>Get Contact Info for team members near you</a:t>
              </a:r>
            </a:p>
            <a:p>
              <a:pPr lvl="0" rtl="0">
                <a:spcBef>
                  <a:spcPts val="0"/>
                </a:spcBef>
                <a:buNone/>
              </a:pPr>
              <a:r>
                <a:t/>
              </a:r>
              <a:endParaRPr/>
            </a:p>
            <a:p>
              <a:pPr lvl="0">
                <a:spcBef>
                  <a:spcPts val="0"/>
                </a:spcBef>
                <a:buNone/>
              </a:pPr>
              <a:r>
                <a:t/>
              </a:r>
              <a:endParaRPr/>
            </a:p>
          </p:txBody>
        </p:sp>
        <p:sp>
          <p:nvSpPr>
            <p:cNvPr id="116" name="Shape 116"/>
            <p:cNvSpPr/>
            <p:nvPr/>
          </p:nvSpPr>
          <p:spPr>
            <a:xfrm>
              <a:off x="2127625" y="1588725"/>
              <a:ext cx="309899" cy="599099"/>
            </a:xfrm>
            <a:prstGeom prst="leftArrow">
              <a:avLst>
                <a:gd fmla="val 50000" name="adj1"/>
                <a:gd fmla="val 50000" name="adj2"/>
              </a:avLst>
            </a:prstGeom>
            <a:solidFill>
              <a:srgbClr val="32C924"/>
            </a:solidFill>
            <a:ln cap="flat" cmpd="sng" w="1905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117" name="Shape 117"/>
          <p:cNvGrpSpPr/>
          <p:nvPr/>
        </p:nvGrpSpPr>
        <p:grpSpPr>
          <a:xfrm>
            <a:off x="2967675" y="1336474"/>
            <a:ext cx="6078997" cy="3637627"/>
            <a:chOff x="2967675" y="1336474"/>
            <a:chExt cx="6078997" cy="3637627"/>
          </a:xfrm>
        </p:grpSpPr>
        <p:pic>
          <p:nvPicPr>
            <p:cNvPr descr="map foursquare.png" id="118" name="Shape 118"/>
            <p:cNvPicPr preferRelativeResize="0"/>
            <p:nvPr/>
          </p:nvPicPr>
          <p:blipFill>
            <a:blip r:embed="rId5">
              <a:alphaModFix/>
            </a:blip>
            <a:stretch>
              <a:fillRect/>
            </a:stretch>
          </p:blipFill>
          <p:spPr>
            <a:xfrm>
              <a:off x="7000523" y="1336474"/>
              <a:ext cx="2046149" cy="3637627"/>
            </a:xfrm>
            <a:prstGeom prst="rect">
              <a:avLst/>
            </a:prstGeom>
            <a:noFill/>
            <a:ln>
              <a:noFill/>
            </a:ln>
          </p:spPr>
        </p:pic>
        <p:sp>
          <p:nvSpPr>
            <p:cNvPr id="119" name="Shape 119"/>
            <p:cNvSpPr txBox="1"/>
            <p:nvPr/>
          </p:nvSpPr>
          <p:spPr>
            <a:xfrm>
              <a:off x="2967675" y="3182025"/>
              <a:ext cx="3756299" cy="857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rtl="0" algn="r">
                <a:spcBef>
                  <a:spcPts val="0"/>
                </a:spcBef>
                <a:buNone/>
              </a:pPr>
              <a:r>
                <a:rPr lang="en" sz="1800"/>
                <a:t>Find locations of interest nearby</a:t>
              </a:r>
            </a:p>
            <a:p>
              <a:pPr lvl="0" rtl="0" algn="r">
                <a:spcBef>
                  <a:spcPts val="0"/>
                </a:spcBef>
                <a:buNone/>
              </a:pPr>
              <a:r>
                <a:rPr i="1" lang="en"/>
                <a:t>App collects recommendations from FourSquare to present nearby suggestions</a:t>
              </a:r>
            </a:p>
            <a:p>
              <a:pPr lvl="0" rtl="0">
                <a:spcBef>
                  <a:spcPts val="0"/>
                </a:spcBef>
                <a:buNone/>
              </a:pPr>
              <a:r>
                <a:t/>
              </a:r>
              <a:endParaRPr/>
            </a:p>
            <a:p>
              <a:pPr lvl="0" rtl="0">
                <a:spcBef>
                  <a:spcPts val="0"/>
                </a:spcBef>
                <a:buNone/>
              </a:pPr>
              <a:r>
                <a:t/>
              </a:r>
              <a:endParaRPr/>
            </a:p>
          </p:txBody>
        </p:sp>
        <p:sp>
          <p:nvSpPr>
            <p:cNvPr id="120" name="Shape 120"/>
            <p:cNvSpPr/>
            <p:nvPr/>
          </p:nvSpPr>
          <p:spPr>
            <a:xfrm rot="10800000">
              <a:off x="6800175" y="3145325"/>
              <a:ext cx="309899" cy="599099"/>
            </a:xfrm>
            <a:prstGeom prst="leftArrow">
              <a:avLst>
                <a:gd fmla="val 50000" name="adj1"/>
                <a:gd fmla="val 50000" name="adj2"/>
              </a:avLst>
            </a:prstGeom>
            <a:solidFill>
              <a:srgbClr val="32C924"/>
            </a:solidFill>
            <a:ln cap="flat" cmpd="sng" w="1905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121" name="Shape 121"/>
          <p:cNvPicPr preferRelativeResize="0"/>
          <p:nvPr/>
        </p:nvPicPr>
        <p:blipFill>
          <a:blip r:embed="rId6">
            <a:alphaModFix/>
          </a:blip>
          <a:stretch>
            <a:fillRect/>
          </a:stretch>
        </p:blipFill>
        <p:spPr>
          <a:xfrm>
            <a:off x="7999875" y="205975"/>
            <a:ext cx="686824" cy="80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